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339" r:id="rId5"/>
    <p:sldId id="290" r:id="rId6"/>
    <p:sldId id="340" r:id="rId7"/>
    <p:sldId id="361" r:id="rId8"/>
    <p:sldId id="362" r:id="rId9"/>
    <p:sldId id="265" r:id="rId10"/>
    <p:sldId id="281" r:id="rId11"/>
    <p:sldId id="342" r:id="rId12"/>
    <p:sldId id="341" r:id="rId13"/>
    <p:sldId id="270" r:id="rId14"/>
    <p:sldId id="294" r:id="rId15"/>
    <p:sldId id="343" r:id="rId16"/>
    <p:sldId id="344" r:id="rId17"/>
    <p:sldId id="345" r:id="rId18"/>
    <p:sldId id="346" r:id="rId19"/>
    <p:sldId id="295" r:id="rId20"/>
    <p:sldId id="296" r:id="rId21"/>
    <p:sldId id="348" r:id="rId22"/>
    <p:sldId id="349" r:id="rId23"/>
    <p:sldId id="350" r:id="rId24"/>
    <p:sldId id="275" r:id="rId25"/>
    <p:sldId id="303" r:id="rId26"/>
    <p:sldId id="304" r:id="rId27"/>
    <p:sldId id="351" r:id="rId28"/>
    <p:sldId id="352" r:id="rId29"/>
    <p:sldId id="353" r:id="rId30"/>
    <p:sldId id="354" r:id="rId31"/>
    <p:sldId id="310" r:id="rId32"/>
    <p:sldId id="355" r:id="rId33"/>
    <p:sldId id="356" r:id="rId34"/>
    <p:sldId id="357" r:id="rId35"/>
    <p:sldId id="312" r:id="rId36"/>
    <p:sldId id="358" r:id="rId37"/>
    <p:sldId id="359" r:id="rId38"/>
    <p:sldId id="360" r:id="rId39"/>
    <p:sldId id="307" r:id="rId40"/>
    <p:sldId id="309" r:id="rId41"/>
    <p:sldId id="280"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E695"/>
    <a:srgbClr val="000000"/>
    <a:srgbClr val="0D0D0D"/>
    <a:srgbClr val="03BC7C"/>
    <a:srgbClr val="020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77351" autoAdjust="0"/>
  </p:normalViewPr>
  <p:slideViewPr>
    <p:cSldViewPr snapToGrid="0">
      <p:cViewPr varScale="1">
        <p:scale>
          <a:sx n="70" d="100"/>
          <a:sy n="70" d="100"/>
        </p:scale>
        <p:origin x="1090" y="62"/>
      </p:cViewPr>
      <p:guideLst>
        <p:guide orient="horz" pos="2160"/>
        <p:guide pos="3840"/>
      </p:guideLst>
    </p:cSldViewPr>
  </p:slideViewPr>
  <p:notesTextViewPr>
    <p:cViewPr>
      <p:scale>
        <a:sx n="1" d="1"/>
        <a:sy n="1" d="1"/>
      </p:scale>
      <p:origin x="0" y="0"/>
    </p:cViewPr>
  </p:notesTextViewPr>
  <p:sorterViewPr>
    <p:cViewPr>
      <p:scale>
        <a:sx n="150" d="100"/>
        <a:sy n="150" d="100"/>
      </p:scale>
      <p:origin x="0" y="-192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FC2ED-7B2E-4362-83A0-DFE532F7666B}" type="datetimeFigureOut">
              <a:rPr lang="zh-CN" altLang="en-US" smtClean="0"/>
              <a:t>2022/2/28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5A4CF-79DB-4791-AE1D-94912E700780}" type="slidenum">
              <a:rPr lang="zh-CN" altLang="en-US" smtClean="0"/>
              <a:t>‹#›</a:t>
            </a:fld>
            <a:endParaRPr lang="zh-CN" altLang="en-US"/>
          </a:p>
        </p:txBody>
      </p:sp>
    </p:spTree>
    <p:extLst>
      <p:ext uri="{BB962C8B-B14F-4D97-AF65-F5344CB8AC3E}">
        <p14:creationId xmlns:p14="http://schemas.microsoft.com/office/powerpoint/2010/main" val="1463512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1</a:t>
            </a:fld>
            <a:endParaRPr lang="zh-CN" altLang="en-US"/>
          </a:p>
        </p:txBody>
      </p:sp>
    </p:spTree>
    <p:extLst>
      <p:ext uri="{BB962C8B-B14F-4D97-AF65-F5344CB8AC3E}">
        <p14:creationId xmlns:p14="http://schemas.microsoft.com/office/powerpoint/2010/main" val="2698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10</a:t>
            </a:fld>
            <a:endParaRPr lang="zh-CN" altLang="en-US"/>
          </a:p>
        </p:txBody>
      </p:sp>
    </p:spTree>
    <p:extLst>
      <p:ext uri="{BB962C8B-B14F-4D97-AF65-F5344CB8AC3E}">
        <p14:creationId xmlns:p14="http://schemas.microsoft.com/office/powerpoint/2010/main" val="373072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Microchip Semiconductors </a:t>
            </a:r>
            <a:r>
              <a:rPr lang="zh-CN" altLang="en-US" dirty="0"/>
              <a:t>的</a:t>
            </a:r>
            <a:r>
              <a:rPr lang="en-US" altLang="zh-CN" dirty="0"/>
              <a:t>2019</a:t>
            </a:r>
            <a:r>
              <a:rPr lang="zh-CN" altLang="en-US" dirty="0"/>
              <a:t>年</a:t>
            </a:r>
            <a:r>
              <a:rPr lang="en-US" altLang="zh-CN" dirty="0"/>
              <a:t>3</a:t>
            </a:r>
            <a:r>
              <a:rPr lang="zh-CN" altLang="en-US" dirty="0"/>
              <a:t>月的产品清单</a:t>
            </a:r>
            <a:endParaRPr lang="en-US" altLang="zh-CN" dirty="0"/>
          </a:p>
          <a:p>
            <a:r>
              <a:rPr lang="en-US" altLang="zh-CN" dirty="0" err="1"/>
              <a:t>Github</a:t>
            </a:r>
            <a:r>
              <a:rPr lang="zh-CN" altLang="en-US" dirty="0"/>
              <a:t>上用</a:t>
            </a:r>
            <a:r>
              <a:rPr lang="en-US" altLang="zh-CN" dirty="0"/>
              <a:t>microcontroller IOT DMA</a:t>
            </a:r>
            <a:r>
              <a:rPr lang="zh-CN" altLang="en-US" dirty="0"/>
              <a:t>这些关键词搜关于 </a:t>
            </a:r>
            <a:r>
              <a:rPr lang="en-US" altLang="zh-CN" dirty="0"/>
              <a:t>ARM Cortex-M </a:t>
            </a:r>
            <a:r>
              <a:rPr lang="zh-CN" altLang="en-US" dirty="0"/>
              <a:t>架构的嵌入式系统固件 的</a:t>
            </a:r>
            <a:r>
              <a:rPr lang="en-US" altLang="zh-CN" dirty="0"/>
              <a:t>1000</a:t>
            </a:r>
            <a:r>
              <a:rPr lang="zh-CN" altLang="en-US" dirty="0"/>
              <a:t>个仓库</a:t>
            </a:r>
            <a:endParaRPr lang="en-US" altLang="zh-CN" dirty="0"/>
          </a:p>
          <a:p>
            <a:r>
              <a:rPr lang="en-US" altLang="zh-CN" dirty="0"/>
              <a:t>92%</a:t>
            </a:r>
            <a:r>
              <a:rPr lang="zh-CN" altLang="en-US" dirty="0"/>
              <a:t>包含</a:t>
            </a:r>
            <a:r>
              <a:rPr lang="en-US" altLang="zh-CN" dirty="0"/>
              <a:t>DMA</a:t>
            </a:r>
            <a:r>
              <a:rPr lang="zh-CN" altLang="en-US" dirty="0"/>
              <a:t>驱动的头文件或源文件</a:t>
            </a:r>
            <a:endParaRPr lang="en-US" altLang="zh-CN" dirty="0"/>
          </a:p>
          <a:p>
            <a:r>
              <a:rPr lang="zh-CN" altLang="en-US" dirty="0"/>
              <a:t>其中</a:t>
            </a:r>
            <a:r>
              <a:rPr lang="en-US" altLang="zh-CN" dirty="0"/>
              <a:t>350</a:t>
            </a:r>
            <a:r>
              <a:rPr lang="zh-CN" altLang="en-US" dirty="0"/>
              <a:t>个仓库是成功编译的，其中</a:t>
            </a:r>
            <a:r>
              <a:rPr lang="en-US" altLang="zh-CN" dirty="0"/>
              <a:t>88</a:t>
            </a:r>
            <a:r>
              <a:rPr lang="zh-CN" altLang="en-US" dirty="0"/>
              <a:t>个（</a:t>
            </a:r>
            <a:r>
              <a:rPr lang="en-US" altLang="zh-CN" dirty="0"/>
              <a:t>25.1%</a:t>
            </a:r>
            <a:r>
              <a:rPr lang="zh-CN" altLang="en-US" dirty="0"/>
              <a:t>）的固件确实使用了</a:t>
            </a:r>
            <a:r>
              <a:rPr lang="en-US" altLang="zh-CN" dirty="0"/>
              <a:t>DMA</a:t>
            </a:r>
          </a:p>
        </p:txBody>
      </p:sp>
      <p:sp>
        <p:nvSpPr>
          <p:cNvPr id="4" name="灯片编号占位符 3"/>
          <p:cNvSpPr>
            <a:spLocks noGrp="1"/>
          </p:cNvSpPr>
          <p:nvPr>
            <p:ph type="sldNum" sz="quarter" idx="5"/>
          </p:nvPr>
        </p:nvSpPr>
        <p:spPr/>
        <p:txBody>
          <a:bodyPr/>
          <a:lstStyle/>
          <a:p>
            <a:fld id="{82A5A4CF-79DB-4791-AE1D-94912E700780}" type="slidenum">
              <a:rPr lang="zh-CN" altLang="en-US" smtClean="0"/>
              <a:t>11</a:t>
            </a:fld>
            <a:endParaRPr lang="zh-CN" altLang="en-US"/>
          </a:p>
        </p:txBody>
      </p:sp>
    </p:spTree>
    <p:extLst>
      <p:ext uri="{BB962C8B-B14F-4D97-AF65-F5344CB8AC3E}">
        <p14:creationId xmlns:p14="http://schemas.microsoft.com/office/powerpoint/2010/main" val="323593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12</a:t>
            </a:fld>
            <a:endParaRPr lang="zh-CN" altLang="en-US"/>
          </a:p>
        </p:txBody>
      </p:sp>
    </p:spTree>
    <p:extLst>
      <p:ext uri="{BB962C8B-B14F-4D97-AF65-F5344CB8AC3E}">
        <p14:creationId xmlns:p14="http://schemas.microsoft.com/office/powerpoint/2010/main" val="333218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13</a:t>
            </a:fld>
            <a:endParaRPr lang="zh-CN" altLang="en-US"/>
          </a:p>
        </p:txBody>
      </p:sp>
    </p:spTree>
    <p:extLst>
      <p:ext uri="{BB962C8B-B14F-4D97-AF65-F5344CB8AC3E}">
        <p14:creationId xmlns:p14="http://schemas.microsoft.com/office/powerpoint/2010/main" val="738487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RAM and Flash address ranges are taken from the STM32F103 MCU as an example]</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14</a:t>
            </a:fld>
            <a:endParaRPr lang="zh-CN" altLang="en-US"/>
          </a:p>
        </p:txBody>
      </p:sp>
    </p:spTree>
    <p:extLst>
      <p:ext uri="{BB962C8B-B14F-4D97-AF65-F5344CB8AC3E}">
        <p14:creationId xmlns:p14="http://schemas.microsoft.com/office/powerpoint/2010/main" val="69171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filter out pointer-like values that are written to the MMIO region yet not transfer pointers (i.e., the write operations are sparse, unaligned or in a different data width).</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15</a:t>
            </a:fld>
            <a:endParaRPr lang="zh-CN" altLang="en-US"/>
          </a:p>
        </p:txBody>
      </p:sp>
    </p:spTree>
    <p:extLst>
      <p:ext uri="{BB962C8B-B14F-4D97-AF65-F5344CB8AC3E}">
        <p14:creationId xmlns:p14="http://schemas.microsoft.com/office/powerpoint/2010/main" val="108026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16</a:t>
            </a:fld>
            <a:endParaRPr lang="zh-CN" altLang="en-US"/>
          </a:p>
        </p:txBody>
      </p:sp>
    </p:spTree>
    <p:extLst>
      <p:ext uri="{BB962C8B-B14F-4D97-AF65-F5344CB8AC3E}">
        <p14:creationId xmlns:p14="http://schemas.microsoft.com/office/powerpoint/2010/main" val="4104141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 intuitive solution: debug symbols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absent and cannot identify the size of dynamically allocated buffers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highlight>
                <a:srgbClr val="00FF00"/>
              </a:highligh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highlight>
                <a:srgbClr val="00FF00"/>
              </a:highligh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highlight>
                  <a:srgbClr val="00FF00"/>
                </a:highlight>
                <a:latin typeface="等线" panose="02010600030101010101" pitchFamily="2" charset="-122"/>
                <a:ea typeface="等线" panose="02010600030101010101" pitchFamily="2" charset="-122"/>
                <a:cs typeface="Times New Roman" panose="02020603050405020304" pitchFamily="18" charset="0"/>
              </a:rPr>
              <a:t>For example,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after multiple two-byte inputs are transferred from big-endian peripherals by DMA, firmware running on 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littleendian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CPU will read the DMA buffer in 1-byte data width to convert the endianness. As byte 1 is read before byte 0, having a span twice of the data width allows DICE to catch this behavior.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17</a:t>
            </a:fld>
            <a:endParaRPr lang="zh-CN" altLang="en-US"/>
          </a:p>
        </p:txBody>
      </p:sp>
    </p:spTree>
    <p:extLst>
      <p:ext uri="{BB962C8B-B14F-4D97-AF65-F5344CB8AC3E}">
        <p14:creationId xmlns:p14="http://schemas.microsoft.com/office/powerpoint/2010/main" val="2231771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18</a:t>
            </a:fld>
            <a:endParaRPr lang="zh-CN" altLang="en-US"/>
          </a:p>
        </p:txBody>
      </p:sp>
    </p:spTree>
    <p:extLst>
      <p:ext uri="{BB962C8B-B14F-4D97-AF65-F5344CB8AC3E}">
        <p14:creationId xmlns:p14="http://schemas.microsoft.com/office/powerpoint/2010/main" val="3112328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19</a:t>
            </a:fld>
            <a:endParaRPr lang="zh-CN" altLang="en-US"/>
          </a:p>
        </p:txBody>
      </p:sp>
    </p:spTree>
    <p:extLst>
      <p:ext uri="{BB962C8B-B14F-4D97-AF65-F5344CB8AC3E}">
        <p14:creationId xmlns:p14="http://schemas.microsoft.com/office/powerpoint/2010/main" val="380805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2</a:t>
            </a:fld>
            <a:endParaRPr lang="zh-CN" altLang="en-US"/>
          </a:p>
        </p:txBody>
      </p:sp>
    </p:spTree>
    <p:extLst>
      <p:ext uri="{BB962C8B-B14F-4D97-AF65-F5344CB8AC3E}">
        <p14:creationId xmlns:p14="http://schemas.microsoft.com/office/powerpoint/2010/main" val="2342743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一共实现了两个原型系统（或者说插件）</a:t>
            </a:r>
            <a:endParaRPr lang="en-US" altLang="zh-CN" dirty="0"/>
          </a:p>
          <a:p>
            <a:r>
              <a:rPr lang="en-US" altLang="zh-CN" dirty="0"/>
              <a:t>includes 1,237 lines of C code added to QEMU. The implementation on PIC32 emulator has 1,620 lines of C code</a:t>
            </a:r>
          </a:p>
          <a:p>
            <a:endParaRPr lang="en-US" altLang="zh-CN" dirty="0"/>
          </a:p>
          <a:p>
            <a:pPr marL="228600" indent="-228600">
              <a:buAutoNum type="arabicParenR"/>
            </a:pPr>
            <a:r>
              <a:rPr lang="en-US" altLang="zh-CN" dirty="0"/>
              <a:t>The heuristic to  capture DMA stream configurations</a:t>
            </a:r>
          </a:p>
          <a:p>
            <a:pPr marL="228600" indent="-228600">
              <a:buAutoNum type="arabicParenR"/>
            </a:pPr>
            <a:r>
              <a:rPr lang="en-US" altLang="zh-CN" dirty="0"/>
              <a:t>a software component that tracks and orchestrates the life cycles of DMA input channels.</a:t>
            </a:r>
          </a:p>
          <a:p>
            <a:pPr marL="228600" indent="-228600">
              <a:buAutoNum type="arabicParenR"/>
            </a:pPr>
            <a:r>
              <a:rPr lang="zh-CN" altLang="en-US" sz="1200" dirty="0">
                <a:solidFill>
                  <a:schemeClr val="bg1"/>
                </a:solidFill>
                <a:latin typeface="微软雅黑" panose="020B0503020204020204" pitchFamily="34" charset="-122"/>
                <a:ea typeface="微软雅黑" panose="020B0503020204020204" pitchFamily="34" charset="-122"/>
              </a:rPr>
              <a:t>动态推测</a:t>
            </a:r>
            <a:r>
              <a:rPr lang="en-US" altLang="zh-CN" sz="1200" dirty="0">
                <a:solidFill>
                  <a:schemeClr val="bg1"/>
                </a:solidFill>
                <a:latin typeface="微软雅黑" panose="020B0503020204020204" pitchFamily="34" charset="-122"/>
                <a:ea typeface="微软雅黑" panose="020B0503020204020204" pitchFamily="34" charset="-122"/>
              </a:rPr>
              <a:t>Transfer size and </a:t>
            </a:r>
            <a:r>
              <a:rPr lang="zh-CN" altLang="en-US" sz="1200" dirty="0">
                <a:solidFill>
                  <a:schemeClr val="bg1"/>
                </a:solidFill>
                <a:latin typeface="微软雅黑" panose="020B0503020204020204" pitchFamily="34" charset="-122"/>
                <a:ea typeface="微软雅黑" panose="020B0503020204020204" pitchFamily="34" charset="-122"/>
              </a:rPr>
              <a:t>放置 </a:t>
            </a:r>
            <a:r>
              <a:rPr lang="en-US" altLang="zh-CN" sz="1200" dirty="0">
                <a:solidFill>
                  <a:schemeClr val="bg1"/>
                </a:solidFill>
                <a:latin typeface="微软雅黑" panose="020B0503020204020204" pitchFamily="34" charset="-122"/>
                <a:ea typeface="微软雅黑" panose="020B0503020204020204" pitchFamily="34" charset="-122"/>
              </a:rPr>
              <a:t>DMA hooks</a:t>
            </a:r>
            <a:r>
              <a:rPr lang="zh-CN" altLang="en-US" sz="1200" dirty="0">
                <a:solidFill>
                  <a:schemeClr val="bg1"/>
                </a:solidFill>
                <a:latin typeface="微软雅黑" panose="020B0503020204020204" pitchFamily="34" charset="-122"/>
                <a:ea typeface="微软雅黑" panose="020B0503020204020204" pitchFamily="34" charset="-122"/>
              </a:rPr>
              <a:t>，导入</a:t>
            </a:r>
            <a:r>
              <a:rPr lang="en-US" altLang="zh-CN" sz="1200" dirty="0">
                <a:solidFill>
                  <a:schemeClr val="bg1"/>
                </a:solidFill>
                <a:latin typeface="微软雅黑" panose="020B0503020204020204" pitchFamily="34" charset="-122"/>
                <a:ea typeface="微软雅黑" panose="020B0503020204020204" pitchFamily="34" charset="-122"/>
              </a:rPr>
              <a:t>fuzz</a:t>
            </a:r>
            <a:r>
              <a:rPr lang="zh-CN" altLang="en-US" sz="1200" dirty="0">
                <a:solidFill>
                  <a:schemeClr val="bg1"/>
                </a:solidFill>
                <a:latin typeface="微软雅黑" panose="020B0503020204020204" pitchFamily="34" charset="-122"/>
                <a:ea typeface="微软雅黑" panose="020B0503020204020204" pitchFamily="34" charset="-122"/>
              </a:rPr>
              <a:t>的输入</a:t>
            </a:r>
            <a:endParaRPr lang="en-US" altLang="zh-CN" dirty="0"/>
          </a:p>
          <a:p>
            <a:pPr marL="228600" indent="-228600">
              <a:buAutoNum type="arabicParenR"/>
            </a:pP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20</a:t>
            </a:fld>
            <a:endParaRPr lang="zh-CN" altLang="en-US"/>
          </a:p>
        </p:txBody>
      </p:sp>
    </p:spTree>
    <p:extLst>
      <p:ext uri="{BB962C8B-B14F-4D97-AF65-F5344CB8AC3E}">
        <p14:creationId xmlns:p14="http://schemas.microsoft.com/office/powerpoint/2010/main" val="3784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21</a:t>
            </a:fld>
            <a:endParaRPr lang="zh-CN" altLang="en-US"/>
          </a:p>
        </p:txBody>
      </p:sp>
    </p:spTree>
    <p:extLst>
      <p:ext uri="{BB962C8B-B14F-4D97-AF65-F5344CB8AC3E}">
        <p14:creationId xmlns:p14="http://schemas.microsoft.com/office/powerpoint/2010/main" val="2704270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has access to traces of any memory read in all memory areas of MCU</a:t>
            </a:r>
          </a:p>
          <a:p>
            <a:pPr marL="0" indent="0">
              <a:buNone/>
            </a:pPr>
            <a:r>
              <a:rPr lang="zh-CN" altLang="en-US" dirty="0"/>
              <a:t>作者修改了</a:t>
            </a:r>
            <a:r>
              <a:rPr lang="en-US" altLang="zh-CN" dirty="0" err="1"/>
              <a:t>Qemu</a:t>
            </a:r>
            <a:r>
              <a:rPr lang="zh-CN" altLang="en-US" dirty="0"/>
              <a:t>，使得固件每次执行</a:t>
            </a:r>
            <a:r>
              <a:rPr lang="en-US" altLang="zh-CN" dirty="0"/>
              <a:t>LOAD</a:t>
            </a:r>
            <a:r>
              <a:rPr lang="zh-CN" altLang="en-US" dirty="0"/>
              <a:t>操作，都会调用该函数</a:t>
            </a:r>
            <a:endParaRPr lang="en-US" altLang="zh-CN" dirty="0"/>
          </a:p>
          <a:p>
            <a:pPr marL="0" indent="0">
              <a:buNone/>
            </a:pPr>
            <a:r>
              <a:rPr lang="en-US" altLang="zh-CN" dirty="0"/>
              <a:t>slow path</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22</a:t>
            </a:fld>
            <a:endParaRPr lang="zh-CN" altLang="en-US"/>
          </a:p>
        </p:txBody>
      </p:sp>
    </p:spTree>
    <p:extLst>
      <p:ext uri="{BB962C8B-B14F-4D97-AF65-F5344CB8AC3E}">
        <p14:creationId xmlns:p14="http://schemas.microsoft.com/office/powerpoint/2010/main" val="2990241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place memory hooks on-the-fly</a:t>
            </a:r>
          </a:p>
          <a:p>
            <a:pPr marL="0" indent="0">
              <a:buNone/>
            </a:pPr>
            <a:r>
              <a:rPr lang="en-US" altLang="zh-CN" dirty="0"/>
              <a:t>according to the captured DMA input channels and accesses of firmware to the destination address</a:t>
            </a:r>
          </a:p>
          <a:p>
            <a:pPr marL="0" indent="0">
              <a:buNone/>
            </a:pP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23</a:t>
            </a:fld>
            <a:endParaRPr lang="zh-CN" altLang="en-US"/>
          </a:p>
        </p:txBody>
      </p:sp>
    </p:spTree>
    <p:extLst>
      <p:ext uri="{BB962C8B-B14F-4D97-AF65-F5344CB8AC3E}">
        <p14:creationId xmlns:p14="http://schemas.microsoft.com/office/powerpoint/2010/main" val="59157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24</a:t>
            </a:fld>
            <a:endParaRPr lang="zh-CN" altLang="en-US"/>
          </a:p>
        </p:txBody>
      </p:sp>
    </p:spTree>
    <p:extLst>
      <p:ext uri="{BB962C8B-B14F-4D97-AF65-F5344CB8AC3E}">
        <p14:creationId xmlns:p14="http://schemas.microsoft.com/office/powerpoint/2010/main" val="1042855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25</a:t>
            </a:fld>
            <a:endParaRPr lang="zh-CN" altLang="en-US"/>
          </a:p>
        </p:txBody>
      </p:sp>
    </p:spTree>
    <p:extLst>
      <p:ext uri="{BB962C8B-B14F-4D97-AF65-F5344CB8AC3E}">
        <p14:creationId xmlns:p14="http://schemas.microsoft.com/office/powerpoint/2010/main" val="377728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26</a:t>
            </a:fld>
            <a:endParaRPr lang="zh-CN" altLang="en-US"/>
          </a:p>
        </p:txBody>
      </p:sp>
    </p:spTree>
    <p:extLst>
      <p:ext uri="{BB962C8B-B14F-4D97-AF65-F5344CB8AC3E}">
        <p14:creationId xmlns:p14="http://schemas.microsoft.com/office/powerpoint/2010/main" val="3855315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the sample firmware include the essential routines for running on real devices, such as OS initialization and peripheral (including DMA controller) configuration and operation</a:t>
            </a:r>
          </a:p>
          <a:p>
            <a:r>
              <a:rPr lang="en-US" altLang="zh-CN" dirty="0"/>
              <a:t>shows their complexity and diversity</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27</a:t>
            </a:fld>
            <a:endParaRPr lang="zh-CN" altLang="en-US"/>
          </a:p>
        </p:txBody>
      </p:sp>
    </p:spTree>
    <p:extLst>
      <p:ext uri="{BB962C8B-B14F-4D97-AF65-F5344CB8AC3E}">
        <p14:creationId xmlns:p14="http://schemas.microsoft.com/office/powerpoint/2010/main" val="219296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28</a:t>
            </a:fld>
            <a:endParaRPr lang="zh-CN" altLang="en-US"/>
          </a:p>
        </p:txBody>
      </p:sp>
    </p:spTree>
    <p:extLst>
      <p:ext uri="{BB962C8B-B14F-4D97-AF65-F5344CB8AC3E}">
        <p14:creationId xmlns:p14="http://schemas.microsoft.com/office/powerpoint/2010/main" val="198964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correctly detected 45 out of 52 DMA stream configurations</a:t>
            </a:r>
          </a:p>
          <a:p>
            <a:r>
              <a:rPr lang="en-US" altLang="zh-CN" dirty="0"/>
              <a:t>missed 7 DMA stream configurations due to the pattern limitation</a:t>
            </a:r>
          </a:p>
          <a:p>
            <a:r>
              <a:rPr lang="en-US" altLang="zh-CN" dirty="0"/>
              <a:t>DICE detected 21 of them and correctly inferred their sizes</a:t>
            </a:r>
          </a:p>
          <a:p>
            <a:r>
              <a:rPr lang="en-US" altLang="zh-CN" dirty="0"/>
              <a:t>undetected buffer corresponds to one of the seven configurations missed by DICE</a:t>
            </a:r>
          </a:p>
          <a:p>
            <a:r>
              <a:rPr lang="en-US" altLang="zh-CN" dirty="0"/>
              <a:t>due to the limitation of P2 IM and the PIC32 emulator, firmware execution on the emulators never accessed the DMA buffers created by 12 DMA stream configurations</a:t>
            </a:r>
          </a:p>
          <a:p>
            <a:endParaRPr lang="en-US" altLang="zh-CN" dirty="0"/>
          </a:p>
          <a:p>
            <a:r>
              <a:rPr lang="en-US" altLang="zh-CN" dirty="0"/>
              <a:t>Emulators observed 35 pointer-like values written to the MMIO region that do not configure DMA.</a:t>
            </a:r>
          </a:p>
          <a:p>
            <a:r>
              <a:rPr lang="en-US" altLang="zh-CN" dirty="0"/>
              <a:t>the value not only needs to be in the narrow RAM range (i.e., pointer-like) but also needs to be accompanied by another transfer pointer written to the adjacent MMIO location</a:t>
            </a:r>
          </a:p>
          <a:p>
            <a:endParaRPr lang="en-US" altLang="zh-CN" dirty="0"/>
          </a:p>
          <a:p>
            <a:endParaRPr lang="en-US" altLang="zh-CN" dirty="0"/>
          </a:p>
          <a:p>
            <a:r>
              <a:rPr lang="en-US" altLang="zh-CN" dirty="0"/>
              <a:t>TIMER1 counter register of the PIC32MZ2048EF MCU is initialized with the value 255 via an MMIO write operation. This value on the MIPS M-class architecture is a valid RAM address (a pointer), which is allocated to a global variable. DICE observed this value, recognized it as a pointer to RAM. However, since no other pointer was observed to be written to the adjacent MMIO, DICE never considered this MMIO write as part of a DMA configuration. </a:t>
            </a:r>
          </a:p>
        </p:txBody>
      </p:sp>
      <p:sp>
        <p:nvSpPr>
          <p:cNvPr id="4" name="灯片编号占位符 3"/>
          <p:cNvSpPr>
            <a:spLocks noGrp="1"/>
          </p:cNvSpPr>
          <p:nvPr>
            <p:ph type="sldNum" sz="quarter" idx="5"/>
          </p:nvPr>
        </p:nvSpPr>
        <p:spPr/>
        <p:txBody>
          <a:bodyPr/>
          <a:lstStyle/>
          <a:p>
            <a:fld id="{82A5A4CF-79DB-4791-AE1D-94912E700780}" type="slidenum">
              <a:rPr lang="zh-CN" altLang="en-US" smtClean="0"/>
              <a:t>29</a:t>
            </a:fld>
            <a:endParaRPr lang="zh-CN" altLang="en-US"/>
          </a:p>
        </p:txBody>
      </p:sp>
    </p:spTree>
    <p:extLst>
      <p:ext uri="{BB962C8B-B14F-4D97-AF65-F5344CB8AC3E}">
        <p14:creationId xmlns:p14="http://schemas.microsoft.com/office/powerpoint/2010/main" val="140608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3</a:t>
            </a:fld>
            <a:endParaRPr lang="zh-CN" altLang="en-US"/>
          </a:p>
        </p:txBody>
      </p:sp>
    </p:spTree>
    <p:extLst>
      <p:ext uri="{BB962C8B-B14F-4D97-AF65-F5344CB8AC3E}">
        <p14:creationId xmlns:p14="http://schemas.microsoft.com/office/powerpoint/2010/main" val="237116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 overhead of DICE is determined by the number of LOAD instructions executed, </a:t>
            </a:r>
            <a:r>
              <a:rPr lang="en-US" altLang="zh-CN" sz="2000" b="1" dirty="0"/>
              <a:t>the number of streams </a:t>
            </a:r>
            <a:r>
              <a:rPr lang="en-US" altLang="zh-CN" b="1" dirty="0"/>
              <a:t>configured</a:t>
            </a:r>
            <a:r>
              <a:rPr lang="en-US" altLang="zh-CN" dirty="0"/>
              <a:t>, and </a:t>
            </a:r>
            <a:r>
              <a:rPr lang="en-US" altLang="zh-CN" b="1" dirty="0">
                <a:highlight>
                  <a:srgbClr val="FFFF00"/>
                </a:highlight>
              </a:rPr>
              <a:t>the</a:t>
            </a:r>
            <a:r>
              <a:rPr lang="en-US" altLang="zh-CN" dirty="0">
                <a:highlight>
                  <a:srgbClr val="FFFF00"/>
                </a:highlight>
              </a:rPr>
              <a:t> </a:t>
            </a:r>
            <a:r>
              <a:rPr lang="en-US" altLang="zh-CN" dirty="0"/>
              <a:t>size (number of bytes) of </a:t>
            </a:r>
            <a:r>
              <a:rPr lang="en-US" altLang="zh-CN" dirty="0">
                <a:highlight>
                  <a:srgbClr val="FFFF00"/>
                </a:highlight>
              </a:rPr>
              <a:t>the </a:t>
            </a:r>
            <a:r>
              <a:rPr lang="en-US" altLang="zh-CN" b="0" dirty="0">
                <a:highlight>
                  <a:srgbClr val="FFFF00"/>
                </a:highlight>
              </a:rPr>
              <a:t>buffers</a:t>
            </a:r>
          </a:p>
        </p:txBody>
      </p:sp>
      <p:sp>
        <p:nvSpPr>
          <p:cNvPr id="4" name="灯片编号占位符 3"/>
          <p:cNvSpPr>
            <a:spLocks noGrp="1"/>
          </p:cNvSpPr>
          <p:nvPr>
            <p:ph type="sldNum" sz="quarter" idx="5"/>
          </p:nvPr>
        </p:nvSpPr>
        <p:spPr/>
        <p:txBody>
          <a:bodyPr/>
          <a:lstStyle/>
          <a:p>
            <a:fld id="{82A5A4CF-79DB-4791-AE1D-94912E700780}" type="slidenum">
              <a:rPr lang="zh-CN" altLang="en-US" smtClean="0"/>
              <a:t>30</a:t>
            </a:fld>
            <a:endParaRPr lang="zh-CN" altLang="en-US"/>
          </a:p>
        </p:txBody>
      </p:sp>
    </p:spTree>
    <p:extLst>
      <p:ext uri="{BB962C8B-B14F-4D97-AF65-F5344CB8AC3E}">
        <p14:creationId xmlns:p14="http://schemas.microsoft.com/office/powerpoint/2010/main" val="3745047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31</a:t>
            </a:fld>
            <a:endParaRPr lang="zh-CN" altLang="en-US"/>
          </a:p>
        </p:txBody>
      </p:sp>
    </p:spTree>
    <p:extLst>
      <p:ext uri="{BB962C8B-B14F-4D97-AF65-F5344CB8AC3E}">
        <p14:creationId xmlns:p14="http://schemas.microsoft.com/office/powerpoint/2010/main" val="3360619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32</a:t>
            </a:fld>
            <a:endParaRPr lang="zh-CN" altLang="en-US"/>
          </a:p>
        </p:txBody>
      </p:sp>
    </p:spTree>
    <p:extLst>
      <p:ext uri="{BB962C8B-B14F-4D97-AF65-F5344CB8AC3E}">
        <p14:creationId xmlns:p14="http://schemas.microsoft.com/office/powerpoint/2010/main" val="2674474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33</a:t>
            </a:fld>
            <a:endParaRPr lang="zh-CN" altLang="en-US"/>
          </a:p>
        </p:txBody>
      </p:sp>
    </p:spTree>
    <p:extLst>
      <p:ext uri="{BB962C8B-B14F-4D97-AF65-F5344CB8AC3E}">
        <p14:creationId xmlns:p14="http://schemas.microsoft.com/office/powerpoint/2010/main" val="2725886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simple detector allows for detection of access violations that cross region boundaries, but not those within a memory region.</a:t>
            </a:r>
          </a:p>
          <a:p>
            <a:r>
              <a:rPr lang="en-US" altLang="zh-CN" dirty="0"/>
              <a:t>A more fine-grained error detector for buffer over/under-flow detection</a:t>
            </a:r>
          </a:p>
          <a:p>
            <a:r>
              <a:rPr lang="en-US" altLang="zh-CN" dirty="0"/>
              <a:t>re-compilation</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34</a:t>
            </a:fld>
            <a:endParaRPr lang="zh-CN" altLang="en-US"/>
          </a:p>
        </p:txBody>
      </p:sp>
    </p:spTree>
    <p:extLst>
      <p:ext uri="{BB962C8B-B14F-4D97-AF65-F5344CB8AC3E}">
        <p14:creationId xmlns:p14="http://schemas.microsoft.com/office/powerpoint/2010/main" val="2119982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P2IM </a:t>
            </a:r>
            <a:r>
              <a:rPr lang="zh-CN" altLang="en-US" dirty="0"/>
              <a:t>无法对</a:t>
            </a:r>
            <a:r>
              <a:rPr lang="en-US" altLang="zh-CN" dirty="0"/>
              <a:t>MIDI Synth</a:t>
            </a:r>
            <a:r>
              <a:rPr lang="zh-CN" altLang="en-US" dirty="0"/>
              <a:t>固件进行模糊测试，因为该固件只通过</a:t>
            </a:r>
            <a:r>
              <a:rPr lang="en-US" altLang="zh-CN" dirty="0"/>
              <a:t>DMA</a:t>
            </a:r>
            <a:r>
              <a:rPr lang="zh-CN" altLang="en-US" dirty="0"/>
              <a:t>来进行交互，</a:t>
            </a:r>
            <a:r>
              <a:rPr lang="en-US" altLang="zh-CN" dirty="0"/>
              <a:t>P2IM</a:t>
            </a:r>
            <a:r>
              <a:rPr lang="zh-CN" altLang="en-US" dirty="0"/>
              <a:t>不支持</a:t>
            </a:r>
            <a:endParaRPr lang="en-US" altLang="zh-CN" dirty="0"/>
          </a:p>
          <a:p>
            <a:r>
              <a:rPr lang="zh-CN" altLang="en-US" dirty="0"/>
              <a:t>从基本块覆盖率来看，</a:t>
            </a:r>
            <a:r>
              <a:rPr lang="en-US" altLang="zh-CN" dirty="0"/>
              <a:t>DICE</a:t>
            </a:r>
            <a:r>
              <a:rPr lang="zh-CN" altLang="en-US" dirty="0"/>
              <a:t>只在五个固件上比</a:t>
            </a:r>
            <a:r>
              <a:rPr lang="en-US" altLang="zh-CN" dirty="0"/>
              <a:t>P2IM</a:t>
            </a:r>
            <a:r>
              <a:rPr lang="zh-CN" altLang="en-US" dirty="0"/>
              <a:t>，有了轻微的提升</a:t>
            </a:r>
            <a:endParaRPr lang="en-US" altLang="zh-CN" dirty="0"/>
          </a:p>
          <a:p>
            <a:r>
              <a:rPr lang="zh-CN" altLang="en-US" dirty="0"/>
              <a:t>但是，从路径覆盖数来看，</a:t>
            </a:r>
            <a:r>
              <a:rPr lang="en-US" altLang="zh-CN" dirty="0"/>
              <a:t>DICE</a:t>
            </a:r>
            <a:r>
              <a:rPr lang="zh-CN" altLang="en-US" dirty="0"/>
              <a:t>的提升是巨大的。</a:t>
            </a:r>
            <a:endParaRPr lang="en-US" altLang="zh-CN" dirty="0"/>
          </a:p>
          <a:p>
            <a:r>
              <a:rPr lang="zh-CN" altLang="en-US" dirty="0"/>
              <a:t>这里，作者认为基本块覆盖率是不重要的：</a:t>
            </a:r>
            <a:endParaRPr lang="en-US" altLang="zh-CN" dirty="0"/>
          </a:p>
          <a:p>
            <a:r>
              <a:rPr lang="zh-CN" altLang="en-US" dirty="0"/>
              <a:t>（</a:t>
            </a:r>
            <a:r>
              <a:rPr lang="en-US" altLang="zh-CN" dirty="0"/>
              <a:t>1</a:t>
            </a:r>
            <a:r>
              <a:rPr lang="zh-CN" altLang="en-US" dirty="0"/>
              <a:t>）固件在初始化阶段会覆盖大量的基本块，并且不涉及</a:t>
            </a:r>
            <a:r>
              <a:rPr lang="en-US" altLang="zh-CN" dirty="0"/>
              <a:t>DMA</a:t>
            </a:r>
            <a:r>
              <a:rPr lang="zh-CN" altLang="en-US" dirty="0"/>
              <a:t>，所以</a:t>
            </a:r>
            <a:r>
              <a:rPr lang="en-US" altLang="zh-CN" dirty="0"/>
              <a:t>P2IM</a:t>
            </a:r>
            <a:r>
              <a:rPr lang="zh-CN" altLang="en-US" dirty="0"/>
              <a:t>的基本块覆盖率也比较高</a:t>
            </a:r>
            <a:endParaRPr lang="en-US" altLang="zh-CN" dirty="0"/>
          </a:p>
          <a:p>
            <a:r>
              <a:rPr lang="zh-CN" altLang="en-US" dirty="0"/>
              <a:t>（</a:t>
            </a:r>
            <a:r>
              <a:rPr lang="en-US" altLang="zh-CN" dirty="0"/>
              <a:t>2</a:t>
            </a:r>
            <a:r>
              <a:rPr lang="zh-CN" altLang="en-US" dirty="0"/>
              <a:t>）嵌入式系统固件，存在大量的</a:t>
            </a:r>
            <a:r>
              <a:rPr lang="en-US" altLang="zh-CN" dirty="0"/>
              <a:t>reuse</a:t>
            </a:r>
            <a:r>
              <a:rPr lang="zh-CN" altLang="en-US" dirty="0"/>
              <a:t>，许多基本块即便没有</a:t>
            </a:r>
            <a:r>
              <a:rPr lang="en-US" altLang="zh-CN" dirty="0"/>
              <a:t>DMA</a:t>
            </a:r>
            <a:r>
              <a:rPr lang="zh-CN" altLang="en-US" dirty="0"/>
              <a:t>，也会以为其他操作而被执行。</a:t>
            </a:r>
            <a:endParaRPr lang="en-US" altLang="zh-CN" dirty="0"/>
          </a:p>
          <a:p>
            <a:r>
              <a:rPr lang="en-US" altLang="zh-CN" dirty="0"/>
              <a:t>For example, the USART peripheral on the Modbus firmware is used by the console to print messages and by the Modbus protocol to reply to Modbus masters. The USART driver functions are invoked by the console, which operates without using DMA,</a:t>
            </a:r>
          </a:p>
          <a:p>
            <a:r>
              <a:rPr lang="zh-CN" altLang="en-US" dirty="0"/>
              <a:t>但是，对</a:t>
            </a:r>
            <a:r>
              <a:rPr lang="en-US" altLang="zh-CN" dirty="0"/>
              <a:t>DMA</a:t>
            </a:r>
            <a:r>
              <a:rPr lang="zh-CN" altLang="en-US" dirty="0"/>
              <a:t>的支持，可以覆盖大量的新的路径。</a:t>
            </a:r>
            <a:endParaRPr lang="en-US" altLang="zh-CN" dirty="0"/>
          </a:p>
          <a:p>
            <a:endParaRPr lang="en-US" altLang="zh-CN" dirty="0"/>
          </a:p>
          <a:p>
            <a:r>
              <a:rPr lang="zh-CN" altLang="en-US" dirty="0"/>
              <a:t>对</a:t>
            </a:r>
            <a:r>
              <a:rPr lang="en-US" altLang="zh-CN" dirty="0"/>
              <a:t>DMA</a:t>
            </a:r>
            <a:r>
              <a:rPr lang="zh-CN" altLang="en-US" dirty="0"/>
              <a:t>的支持还大大提升了，路径的深度，有利于发现更加隐蔽的漏洞。</a:t>
            </a:r>
            <a:endParaRPr lang="en-US" altLang="zh-CN" dirty="0"/>
          </a:p>
          <a:p>
            <a:r>
              <a:rPr lang="zh-CN" altLang="en-US" dirty="0"/>
              <a:t>对</a:t>
            </a:r>
            <a:r>
              <a:rPr lang="en-US" altLang="zh-CN" dirty="0"/>
              <a:t>DMA</a:t>
            </a:r>
            <a:r>
              <a:rPr lang="zh-CN" altLang="en-US" dirty="0"/>
              <a:t>的支持，导致</a:t>
            </a:r>
            <a:r>
              <a:rPr lang="en-US" altLang="zh-CN" dirty="0"/>
              <a:t>Fuzz</a:t>
            </a:r>
            <a:r>
              <a:rPr lang="zh-CN" altLang="en-US" dirty="0"/>
              <a:t>的速度稍有变慢（</a:t>
            </a:r>
            <a:r>
              <a:rPr lang="en-US" altLang="zh-CN" dirty="0"/>
              <a:t>18%</a:t>
            </a:r>
            <a:r>
              <a:rPr lang="zh-CN" altLang="en-US" dirty="0"/>
              <a:t>最坏），但是这不只是因为</a:t>
            </a:r>
            <a:r>
              <a:rPr lang="en-US" altLang="zh-CN" dirty="0"/>
              <a:t>DICE</a:t>
            </a:r>
            <a:r>
              <a:rPr lang="zh-CN" altLang="en-US" dirty="0"/>
              <a:t>的</a:t>
            </a:r>
            <a:r>
              <a:rPr lang="en-US" altLang="zh-CN" dirty="0"/>
              <a:t>overhead</a:t>
            </a:r>
            <a:r>
              <a:rPr lang="zh-CN" altLang="en-US" dirty="0"/>
              <a:t>，还是因为</a:t>
            </a:r>
            <a:r>
              <a:rPr lang="en-US" altLang="zh-CN" dirty="0" err="1"/>
              <a:t>Fuzzer</a:t>
            </a:r>
            <a:r>
              <a:rPr lang="zh-CN" altLang="en-US" dirty="0"/>
              <a:t>每轮需要处理更多的路径。</a:t>
            </a:r>
            <a:endParaRPr lang="en-US" altLang="zh-CN" dirty="0"/>
          </a:p>
          <a:p>
            <a:endParaRPr lang="en-US" altLang="zh-CN" dirty="0"/>
          </a:p>
          <a:p>
            <a:r>
              <a:rPr lang="zh-CN" altLang="en-US" dirty="0"/>
              <a:t>没有解释，为什么</a:t>
            </a:r>
            <a:r>
              <a:rPr lang="en-US" altLang="zh-CN" dirty="0"/>
              <a:t>Soldering </a:t>
            </a:r>
            <a:r>
              <a:rPr lang="zh-CN" altLang="en-US" dirty="0"/>
              <a:t>和 </a:t>
            </a:r>
            <a:r>
              <a:rPr lang="en-US" altLang="zh-CN" dirty="0"/>
              <a:t>Oscilloscope</a:t>
            </a:r>
            <a:r>
              <a:rPr lang="zh-CN" altLang="en-US" dirty="0"/>
              <a:t>为什么 路径覆盖率稍微降低了。</a:t>
            </a:r>
            <a:r>
              <a:rPr lang="en-US" altLang="zh-CN" dirty="0"/>
              <a:t>Fuzz</a:t>
            </a:r>
            <a:r>
              <a:rPr lang="zh-CN" altLang="en-US" dirty="0"/>
              <a:t>速度提升，是因为</a:t>
            </a:r>
            <a:r>
              <a:rPr lang="en-US" altLang="zh-CN" dirty="0"/>
              <a:t>DMA</a:t>
            </a:r>
            <a:r>
              <a:rPr lang="zh-CN" altLang="en-US" dirty="0"/>
              <a:t>支持对</a:t>
            </a:r>
            <a:r>
              <a:rPr lang="en-US" altLang="zh-CN" dirty="0"/>
              <a:t>ADC</a:t>
            </a:r>
            <a:r>
              <a:rPr lang="zh-CN" altLang="en-US" dirty="0"/>
              <a:t>输入的快速处理，导致固件更快的终止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35</a:t>
            </a:fld>
            <a:endParaRPr lang="zh-CN" altLang="en-US"/>
          </a:p>
        </p:txBody>
      </p:sp>
    </p:spTree>
    <p:extLst>
      <p:ext uri="{BB962C8B-B14F-4D97-AF65-F5344CB8AC3E}">
        <p14:creationId xmlns:p14="http://schemas.microsoft.com/office/powerpoint/2010/main" val="251783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36</a:t>
            </a:fld>
            <a:endParaRPr lang="zh-CN" altLang="en-US"/>
          </a:p>
        </p:txBody>
      </p:sp>
    </p:spTree>
    <p:extLst>
      <p:ext uri="{BB962C8B-B14F-4D97-AF65-F5344CB8AC3E}">
        <p14:creationId xmlns:p14="http://schemas.microsoft.com/office/powerpoint/2010/main" val="936378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t>startAddr</a:t>
            </a:r>
            <a:r>
              <a:rPr lang="en-US" altLang="zh-CN" dirty="0"/>
              <a:t> is calculated from </a:t>
            </a:r>
            <a:r>
              <a:rPr lang="en-US" altLang="zh-CN" b="1" dirty="0" err="1"/>
              <a:t>modbusRxTxBuffer</a:t>
            </a:r>
            <a:r>
              <a:rPr lang="en-US" altLang="zh-CN" b="1" dirty="0"/>
              <a:t>[], </a:t>
            </a:r>
            <a:r>
              <a:rPr lang="en-US" altLang="zh-CN" dirty="0"/>
              <a:t>which is the DMA buffer that holds </a:t>
            </a:r>
            <a:r>
              <a:rPr lang="en-US" altLang="zh-CN" b="1" dirty="0"/>
              <a:t>untrusted input </a:t>
            </a:r>
            <a:r>
              <a:rPr lang="en-US" altLang="zh-CN" dirty="0"/>
              <a:t>(Line 265). The firmware checks if </a:t>
            </a:r>
            <a:r>
              <a:rPr lang="en-US" altLang="zh-CN" dirty="0" err="1"/>
              <a:t>startAddr</a:t>
            </a:r>
            <a:r>
              <a:rPr lang="en-US" altLang="zh-CN" dirty="0"/>
              <a:t> is within the valid range of array </a:t>
            </a:r>
            <a:r>
              <a:rPr lang="en-US" altLang="zh-CN" dirty="0" err="1"/>
              <a:t>modbusMemory</a:t>
            </a:r>
            <a:r>
              <a:rPr lang="en-US" altLang="zh-CN" dirty="0"/>
              <a:t>[] (Line 266), and then uses it as an index for array access (Line 270). The input validation at Line 266 is wrong (the correct check should be </a:t>
            </a:r>
            <a:r>
              <a:rPr lang="en-US" altLang="zh-CN" b="1" dirty="0" err="1"/>
              <a:t>startAddr</a:t>
            </a:r>
            <a:r>
              <a:rPr lang="en-US" altLang="zh-CN" b="1" dirty="0"/>
              <a:t> &gt;= MODBUS_SLAVE_REGISTERS_NUM</a:t>
            </a:r>
            <a:r>
              <a:rPr lang="en-US" altLang="zh-CN" dirty="0"/>
              <a:t>), which causes buffer overwrite at Line 270</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37</a:t>
            </a:fld>
            <a:endParaRPr lang="zh-CN" altLang="en-US"/>
          </a:p>
        </p:txBody>
      </p:sp>
    </p:spTree>
    <p:extLst>
      <p:ext uri="{BB962C8B-B14F-4D97-AF65-F5344CB8AC3E}">
        <p14:creationId xmlns:p14="http://schemas.microsoft.com/office/powerpoint/2010/main" val="646014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Stepper Motor uses 2 buffers of 4 KB for receiving and transmitting data.</a:t>
            </a:r>
          </a:p>
          <a:p>
            <a:endParaRPr lang="en-US" altLang="zh-CN" dirty="0"/>
          </a:p>
          <a:p>
            <a:r>
              <a:rPr lang="en-US" altLang="zh-CN" dirty="0"/>
              <a:t>For example, Soldering Station, Guitar Pedal and Oscilloscope continuously sample analog input using DMA and performs mathematical calculations on the sampled inputs. These DMA inputs can rarely change firmware execution paths or trigger bugs.</a:t>
            </a:r>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38</a:t>
            </a:fld>
            <a:endParaRPr lang="zh-CN" altLang="en-US"/>
          </a:p>
        </p:txBody>
      </p:sp>
    </p:spTree>
    <p:extLst>
      <p:ext uri="{BB962C8B-B14F-4D97-AF65-F5344CB8AC3E}">
        <p14:creationId xmlns:p14="http://schemas.microsoft.com/office/powerpoint/2010/main" val="28461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39</a:t>
            </a:fld>
            <a:endParaRPr lang="zh-CN" altLang="en-US"/>
          </a:p>
        </p:txBody>
      </p:sp>
    </p:spTree>
    <p:extLst>
      <p:ext uri="{BB962C8B-B14F-4D97-AF65-F5344CB8AC3E}">
        <p14:creationId xmlns:p14="http://schemas.microsoft.com/office/powerpoint/2010/main" val="4195944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200" dirty="0">
                <a:solidFill>
                  <a:schemeClr val="bg1"/>
                </a:solidFill>
              </a:rPr>
              <a:t>MS in Information Assurance, Northeastern University</a:t>
            </a:r>
          </a:p>
          <a:p>
            <a:pPr>
              <a:lnSpc>
                <a:spcPct val="130000"/>
              </a:lnSpc>
            </a:pPr>
            <a:r>
              <a:rPr lang="en-US" altLang="zh-CN" sz="1200" dirty="0">
                <a:solidFill>
                  <a:schemeClr val="bg1"/>
                </a:solidFill>
              </a:rPr>
              <a:t>MS in Management and Telecommunication Networks, University of the Armed Forces</a:t>
            </a:r>
          </a:p>
          <a:p>
            <a:pPr>
              <a:lnSpc>
                <a:spcPct val="130000"/>
              </a:lnSpc>
            </a:pPr>
            <a:r>
              <a:rPr lang="en-US" altLang="zh-CN" sz="1200" dirty="0">
                <a:solidFill>
                  <a:schemeClr val="bg1"/>
                </a:solidFill>
              </a:rPr>
              <a:t>BS in Electrical Engineering, Army Polytechnic School </a:t>
            </a:r>
          </a:p>
          <a:p>
            <a:pPr>
              <a:lnSpc>
                <a:spcPct val="130000"/>
              </a:lnSpc>
            </a:pPr>
            <a:endParaRPr lang="en-US" altLang="zh-CN" sz="1200" dirty="0">
              <a:solidFill>
                <a:schemeClr val="bg1"/>
              </a:solidFill>
            </a:endParaRPr>
          </a:p>
          <a:p>
            <a:pPr rtl="0"/>
            <a:r>
              <a:rPr lang="zh-CN" altLang="en-US" dirty="0">
                <a:solidFill>
                  <a:srgbClr val="000000"/>
                </a:solidFill>
                <a:effectLst/>
              </a:rPr>
              <a:t>东北大学信息保障硕士 </a:t>
            </a:r>
            <a:endParaRPr lang="en-US" altLang="zh-CN" dirty="0">
              <a:solidFill>
                <a:srgbClr val="000000"/>
              </a:solidFill>
              <a:effectLst/>
            </a:endParaRPr>
          </a:p>
          <a:p>
            <a:pPr rtl="0"/>
            <a:r>
              <a:rPr lang="zh-CN" altLang="en-US" dirty="0">
                <a:solidFill>
                  <a:srgbClr val="000000"/>
                </a:solidFill>
                <a:effectLst/>
              </a:rPr>
              <a:t>武装部队大学管理和电信网络硕士 </a:t>
            </a:r>
            <a:endParaRPr lang="en-US" altLang="zh-CN" dirty="0">
              <a:solidFill>
                <a:srgbClr val="000000"/>
              </a:solidFill>
              <a:effectLst/>
            </a:endParaRPr>
          </a:p>
          <a:p>
            <a:pPr rtl="0"/>
            <a:r>
              <a:rPr lang="zh-CN" altLang="en-US" dirty="0">
                <a:solidFill>
                  <a:srgbClr val="000000"/>
                </a:solidFill>
                <a:effectLst/>
              </a:rPr>
              <a:t>陆军理工学院电气工程学士学位 </a:t>
            </a:r>
          </a:p>
          <a:p>
            <a:pPr>
              <a:lnSpc>
                <a:spcPct val="130000"/>
              </a:lnSpc>
            </a:pP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4</a:t>
            </a:fld>
            <a:endParaRPr lang="zh-CN" altLang="en-US"/>
          </a:p>
        </p:txBody>
      </p:sp>
    </p:spTree>
    <p:extLst>
      <p:ext uri="{BB962C8B-B14F-4D97-AF65-F5344CB8AC3E}">
        <p14:creationId xmlns:p14="http://schemas.microsoft.com/office/powerpoint/2010/main" val="1597758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A5A4CF-79DB-4791-AE1D-94912E700780}" type="slidenum">
              <a:rPr lang="zh-CN" altLang="en-US" smtClean="0"/>
              <a:t>40</a:t>
            </a:fld>
            <a:endParaRPr lang="zh-CN" altLang="en-US"/>
          </a:p>
        </p:txBody>
      </p:sp>
    </p:spTree>
    <p:extLst>
      <p:ext uri="{BB962C8B-B14F-4D97-AF65-F5344CB8AC3E}">
        <p14:creationId xmlns:p14="http://schemas.microsoft.com/office/powerpoint/2010/main" val="1594022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A5A4CF-79DB-4791-AE1D-94912E700780}" type="slidenum">
              <a:rPr lang="zh-CN" altLang="en-US" smtClean="0"/>
              <a:t>41</a:t>
            </a:fld>
            <a:endParaRPr lang="zh-CN" altLang="en-US"/>
          </a:p>
        </p:txBody>
      </p:sp>
    </p:spTree>
    <p:extLst>
      <p:ext uri="{BB962C8B-B14F-4D97-AF65-F5344CB8AC3E}">
        <p14:creationId xmlns:p14="http://schemas.microsoft.com/office/powerpoint/2010/main" val="53478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11111"/>
                </a:solidFill>
                <a:effectLst/>
                <a:latin typeface="Microsoft YaHei" panose="020B0503020204020204" pitchFamily="34" charset="-122"/>
                <a:ea typeface="Microsoft YaHei" panose="020B0503020204020204" pitchFamily="34" charset="-122"/>
              </a:rPr>
              <a:t>加州大学 圣地亚哥分校</a:t>
            </a:r>
            <a:endParaRPr lang="en-US" altLang="zh-CN" b="0" i="0" dirty="0">
              <a:solidFill>
                <a:srgbClr val="111111"/>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5</a:t>
            </a:fld>
            <a:endParaRPr lang="zh-CN" altLang="en-US"/>
          </a:p>
        </p:txBody>
      </p:sp>
    </p:spTree>
    <p:extLst>
      <p:ext uri="{BB962C8B-B14F-4D97-AF65-F5344CB8AC3E}">
        <p14:creationId xmlns:p14="http://schemas.microsoft.com/office/powerpoint/2010/main" val="1403595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200" dirty="0">
                <a:solidFill>
                  <a:schemeClr val="bg1"/>
                </a:solidFill>
              </a:rPr>
              <a:t>PhD in Computer Science, Georgia Institute of Technology </a:t>
            </a:r>
            <a:r>
              <a:rPr lang="zh-CN" altLang="en-US" sz="1200" dirty="0">
                <a:solidFill>
                  <a:schemeClr val="bg1"/>
                </a:solidFill>
              </a:rPr>
              <a:t>佐治亚理工学院</a:t>
            </a:r>
            <a:endParaRPr lang="en-US" altLang="zh-CN" sz="1200" dirty="0">
              <a:solidFill>
                <a:schemeClr val="bg1"/>
              </a:solidFill>
            </a:endParaRPr>
          </a:p>
          <a:p>
            <a:pPr>
              <a:lnSpc>
                <a:spcPct val="130000"/>
              </a:lnSpc>
            </a:pPr>
            <a:r>
              <a:rPr lang="en-US" altLang="zh-CN" sz="1200" dirty="0">
                <a:solidFill>
                  <a:schemeClr val="bg1"/>
                </a:solidFill>
              </a:rPr>
              <a:t>BS in Information Security, Shanghai Jiao Tong University, China</a:t>
            </a:r>
          </a:p>
        </p:txBody>
      </p:sp>
      <p:sp>
        <p:nvSpPr>
          <p:cNvPr id="4" name="灯片编号占位符 3"/>
          <p:cNvSpPr>
            <a:spLocks noGrp="1"/>
          </p:cNvSpPr>
          <p:nvPr>
            <p:ph type="sldNum" sz="quarter" idx="10"/>
          </p:nvPr>
        </p:nvSpPr>
        <p:spPr/>
        <p:txBody>
          <a:bodyPr/>
          <a:lstStyle/>
          <a:p>
            <a:fld id="{82A5A4CF-79DB-4791-AE1D-94912E700780}" type="slidenum">
              <a:rPr lang="zh-CN" altLang="en-US" smtClean="0"/>
              <a:t>6</a:t>
            </a:fld>
            <a:endParaRPr lang="zh-CN" altLang="en-US"/>
          </a:p>
        </p:txBody>
      </p:sp>
    </p:spTree>
    <p:extLst>
      <p:ext uri="{BB962C8B-B14F-4D97-AF65-F5344CB8AC3E}">
        <p14:creationId xmlns:p14="http://schemas.microsoft.com/office/powerpoint/2010/main" val="152452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chemeClr val="bg1"/>
                </a:solidFill>
              </a:rPr>
              <a:t>东北大学 计算机科学教授</a:t>
            </a: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7</a:t>
            </a:fld>
            <a:endParaRPr lang="zh-CN" altLang="en-US"/>
          </a:p>
        </p:txBody>
      </p:sp>
    </p:spTree>
    <p:extLst>
      <p:ext uri="{BB962C8B-B14F-4D97-AF65-F5344CB8AC3E}">
        <p14:creationId xmlns:p14="http://schemas.microsoft.com/office/powerpoint/2010/main" val="352048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chemeClr val="bg1"/>
                </a:solidFill>
              </a:rPr>
              <a:t>东北大学 计算机科学 助理教授</a:t>
            </a:r>
            <a:endParaRPr lang="en-US" altLang="zh-CN" sz="1200" dirty="0">
              <a:solidFill>
                <a:schemeClr val="bg1"/>
              </a:solidFill>
            </a:endParaRPr>
          </a:p>
          <a:p>
            <a:pPr>
              <a:lnSpc>
                <a:spcPct val="130000"/>
              </a:lnSpc>
            </a:pPr>
            <a:r>
              <a:rPr lang="zh-CN" altLang="en-US" b="0" i="0" dirty="0">
                <a:solidFill>
                  <a:srgbClr val="4A90E2"/>
                </a:solidFill>
                <a:effectLst/>
                <a:latin typeface="tahoma" panose="020B0604030504040204" pitchFamily="34" charset="0"/>
              </a:rPr>
              <a:t>学士和博士学位（</a:t>
            </a:r>
            <a:r>
              <a:rPr lang="en-US" altLang="zh-CN" b="0" i="0" dirty="0">
                <a:solidFill>
                  <a:srgbClr val="4A90E2"/>
                </a:solidFill>
                <a:effectLst/>
                <a:latin typeface="tahoma" panose="020B0604030504040204" pitchFamily="34" charset="0"/>
              </a:rPr>
              <a:t>2009</a:t>
            </a:r>
            <a:r>
              <a:rPr lang="zh-CN" altLang="en-US" b="0" i="0" dirty="0">
                <a:solidFill>
                  <a:srgbClr val="4A90E2"/>
                </a:solidFill>
                <a:effectLst/>
                <a:latin typeface="tahoma" panose="020B0604030504040204" pitchFamily="34" charset="0"/>
              </a:rPr>
              <a:t>） 加州大学圣巴巴拉分校计算机科学</a:t>
            </a:r>
            <a:endParaRPr lang="en-US" altLang="zh-CN" b="0" i="0" dirty="0">
              <a:solidFill>
                <a:srgbClr val="4A90E2"/>
              </a:solidFill>
              <a:effectLst/>
              <a:latin typeface="tahoma" panose="020B0604030504040204" pitchFamily="34" charset="0"/>
            </a:endParaRPr>
          </a:p>
          <a:p>
            <a:pPr>
              <a:lnSpc>
                <a:spcPct val="130000"/>
              </a:lnSpc>
            </a:pPr>
            <a:r>
              <a:rPr lang="zh-CN" altLang="en-US" b="0" i="0" dirty="0">
                <a:solidFill>
                  <a:srgbClr val="4A90E2"/>
                </a:solidFill>
                <a:effectLst/>
                <a:latin typeface="tahoma" panose="020B0604030504040204" pitchFamily="34" charset="0"/>
              </a:rPr>
              <a:t>加州大学伯克利分校的博士后研究员</a:t>
            </a:r>
            <a:r>
              <a:rPr lang="en-US" altLang="zh-CN" b="0" i="0" dirty="0">
                <a:solidFill>
                  <a:srgbClr val="4A90E2"/>
                </a:solidFill>
                <a:effectLst/>
                <a:latin typeface="tahoma" panose="020B0604030504040204" pitchFamily="34" charset="0"/>
              </a:rPr>
              <a:t>(2009-2011)</a:t>
            </a:r>
          </a:p>
          <a:p>
            <a:pPr>
              <a:lnSpc>
                <a:spcPct val="130000"/>
              </a:lnSpc>
            </a:pPr>
            <a:r>
              <a:rPr lang="en-US" altLang="zh-CN" b="0" i="0" dirty="0">
                <a:solidFill>
                  <a:srgbClr val="4A90E2"/>
                </a:solidFill>
                <a:effectLst/>
                <a:latin typeface="tahoma" panose="020B0604030504040204" pitchFamily="34" charset="0"/>
              </a:rPr>
              <a:t>2011</a:t>
            </a:r>
            <a:r>
              <a:rPr lang="zh-CN" altLang="en-US" b="0" i="0" dirty="0">
                <a:solidFill>
                  <a:srgbClr val="4A90E2"/>
                </a:solidFill>
                <a:effectLst/>
                <a:latin typeface="tahoma" panose="020B0604030504040204" pitchFamily="34" charset="0"/>
              </a:rPr>
              <a:t>年进入东北大学任职</a:t>
            </a:r>
            <a:endParaRPr lang="en-US" altLang="zh-CN" b="0" i="0" dirty="0">
              <a:solidFill>
                <a:srgbClr val="4A90E2"/>
              </a:solidFill>
              <a:effectLst/>
              <a:latin typeface="tahoma" panose="020B0604030504040204" pitchFamily="34" charset="0"/>
            </a:endParaRPr>
          </a:p>
          <a:p>
            <a:pPr>
              <a:lnSpc>
                <a:spcPct val="130000"/>
              </a:lnSpc>
            </a:pPr>
            <a:r>
              <a:rPr lang="zh-CN" altLang="en-US" sz="1200" b="0" i="0" dirty="0">
                <a:solidFill>
                  <a:srgbClr val="4A90E2"/>
                </a:solidFill>
                <a:effectLst/>
                <a:latin typeface="tahoma" panose="020B0604030504040204" pitchFamily="34" charset="0"/>
              </a:rPr>
              <a:t>资深</a:t>
            </a:r>
            <a:r>
              <a:rPr lang="en-US" altLang="zh-CN" sz="1200" b="0" i="0" dirty="0" err="1">
                <a:solidFill>
                  <a:srgbClr val="4A90E2"/>
                </a:solidFill>
                <a:effectLst/>
                <a:latin typeface="tahoma" panose="020B0604030504040204" pitchFamily="34" charset="0"/>
              </a:rPr>
              <a:t>CTFer</a:t>
            </a:r>
            <a:r>
              <a:rPr lang="zh-CN" altLang="en-US" sz="1200" b="0" i="0" dirty="0">
                <a:solidFill>
                  <a:srgbClr val="4A90E2"/>
                </a:solidFill>
                <a:effectLst/>
                <a:latin typeface="tahoma" panose="020B0604030504040204" pitchFamily="34" charset="0"/>
              </a:rPr>
              <a:t>，</a:t>
            </a:r>
            <a:r>
              <a:rPr lang="en-US" altLang="zh-CN" sz="1200" b="0" i="0" dirty="0" err="1">
                <a:solidFill>
                  <a:srgbClr val="4A90E2"/>
                </a:solidFill>
                <a:effectLst/>
                <a:latin typeface="tahoma" panose="020B0604030504040204" pitchFamily="34" charset="0"/>
              </a:rPr>
              <a:t>Shellphish</a:t>
            </a:r>
            <a:r>
              <a:rPr lang="en-US" altLang="zh-CN" sz="1200" b="0" i="0" dirty="0">
                <a:solidFill>
                  <a:srgbClr val="4A90E2"/>
                </a:solidFill>
                <a:effectLst/>
                <a:latin typeface="tahoma" panose="020B0604030504040204" pitchFamily="34" charset="0"/>
              </a:rPr>
              <a:t> </a:t>
            </a:r>
            <a:r>
              <a:rPr lang="zh-CN" altLang="en-US" sz="1200" b="0" i="0" dirty="0">
                <a:solidFill>
                  <a:srgbClr val="4A90E2"/>
                </a:solidFill>
                <a:effectLst/>
                <a:latin typeface="tahoma" panose="020B0604030504040204" pitchFamily="34" charset="0"/>
              </a:rPr>
              <a:t>赢了</a:t>
            </a:r>
            <a:r>
              <a:rPr lang="en-US" altLang="zh-CN" sz="1200" b="0" i="0" dirty="0">
                <a:solidFill>
                  <a:srgbClr val="4A90E2"/>
                </a:solidFill>
                <a:effectLst/>
                <a:latin typeface="tahoma" panose="020B0604030504040204" pitchFamily="34" charset="0"/>
              </a:rPr>
              <a:t>2005</a:t>
            </a:r>
            <a:r>
              <a:rPr lang="zh-CN" altLang="en-US" sz="1200" b="0" i="0" dirty="0">
                <a:solidFill>
                  <a:srgbClr val="4A90E2"/>
                </a:solidFill>
                <a:effectLst/>
                <a:latin typeface="tahoma" panose="020B0604030504040204" pitchFamily="34" charset="0"/>
              </a:rPr>
              <a:t>年的</a:t>
            </a:r>
            <a:r>
              <a:rPr lang="en-US" altLang="zh-CN" sz="1200" b="0" i="0" dirty="0">
                <a:solidFill>
                  <a:srgbClr val="4A90E2"/>
                </a:solidFill>
                <a:effectLst/>
                <a:latin typeface="tahoma" panose="020B0604030504040204" pitchFamily="34" charset="0"/>
              </a:rPr>
              <a:t>Defcon CTF</a:t>
            </a:r>
            <a:r>
              <a:rPr lang="zh-CN" altLang="en-US" sz="1200" b="0" i="0" dirty="0">
                <a:solidFill>
                  <a:srgbClr val="4A90E2"/>
                </a:solidFill>
                <a:effectLst/>
                <a:latin typeface="tahoma" panose="020B0604030504040204" pitchFamily="34" charset="0"/>
              </a:rPr>
              <a:t>，还组织了</a:t>
            </a:r>
            <a:r>
              <a:rPr lang="en-US" altLang="zh-CN" sz="1200" b="0" i="0" dirty="0">
                <a:solidFill>
                  <a:srgbClr val="4A90E2"/>
                </a:solidFill>
                <a:effectLst/>
                <a:latin typeface="tahoma" panose="020B0604030504040204" pitchFamily="34" charset="0"/>
              </a:rPr>
              <a:t>2003-2008</a:t>
            </a:r>
            <a:r>
              <a:rPr lang="zh-CN" altLang="en-US" sz="1200" b="0" i="0" dirty="0">
                <a:solidFill>
                  <a:srgbClr val="4A90E2"/>
                </a:solidFill>
                <a:effectLst/>
                <a:latin typeface="tahoma" panose="020B0604030504040204" pitchFamily="34" charset="0"/>
              </a:rPr>
              <a:t>年的</a:t>
            </a:r>
            <a:r>
              <a:rPr lang="en-US" altLang="zh-CN" sz="1200" b="0" i="0" dirty="0">
                <a:solidFill>
                  <a:srgbClr val="4A90E2"/>
                </a:solidFill>
                <a:effectLst/>
                <a:latin typeface="tahoma" panose="020B0604030504040204" pitchFamily="34" charset="0"/>
              </a:rPr>
              <a:t>UCSB </a:t>
            </a:r>
            <a:r>
              <a:rPr lang="en-US" altLang="zh-CN" sz="1200" b="0" i="0" dirty="0" err="1">
                <a:solidFill>
                  <a:srgbClr val="4A90E2"/>
                </a:solidFill>
                <a:effectLst/>
                <a:latin typeface="tahoma" panose="020B0604030504040204" pitchFamily="34" charset="0"/>
              </a:rPr>
              <a:t>iCTF</a:t>
            </a:r>
            <a:endParaRPr lang="en-US" altLang="zh-CN" sz="1200" dirty="0">
              <a:solidFill>
                <a:schemeClr val="bg1"/>
              </a:solidFill>
            </a:endParaRPr>
          </a:p>
        </p:txBody>
      </p:sp>
      <p:sp>
        <p:nvSpPr>
          <p:cNvPr id="4" name="灯片编号占位符 3"/>
          <p:cNvSpPr>
            <a:spLocks noGrp="1"/>
          </p:cNvSpPr>
          <p:nvPr>
            <p:ph type="sldNum" sz="quarter" idx="10"/>
          </p:nvPr>
        </p:nvSpPr>
        <p:spPr/>
        <p:txBody>
          <a:bodyPr/>
          <a:lstStyle/>
          <a:p>
            <a:fld id="{82A5A4CF-79DB-4791-AE1D-94912E700780}" type="slidenum">
              <a:rPr lang="zh-CN" altLang="en-US" smtClean="0"/>
              <a:t>8</a:t>
            </a:fld>
            <a:endParaRPr lang="zh-CN" altLang="en-US"/>
          </a:p>
        </p:txBody>
      </p:sp>
    </p:spTree>
    <p:extLst>
      <p:ext uri="{BB962C8B-B14F-4D97-AF65-F5344CB8AC3E}">
        <p14:creationId xmlns:p14="http://schemas.microsoft.com/office/powerpoint/2010/main" val="2415335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A5A4CF-79DB-4791-AE1D-94912E700780}" type="slidenum">
              <a:rPr lang="zh-CN" altLang="en-US" smtClean="0"/>
              <a:t>9</a:t>
            </a:fld>
            <a:endParaRPr lang="zh-CN" altLang="en-US"/>
          </a:p>
        </p:txBody>
      </p:sp>
    </p:spTree>
    <p:extLst>
      <p:ext uri="{BB962C8B-B14F-4D97-AF65-F5344CB8AC3E}">
        <p14:creationId xmlns:p14="http://schemas.microsoft.com/office/powerpoint/2010/main" val="419592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4956077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0143998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3484446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998" cy="6857999"/>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spTree>
    <p:extLst>
      <p:ext uri="{BB962C8B-B14F-4D97-AF65-F5344CB8AC3E}">
        <p14:creationId xmlns:p14="http://schemas.microsoft.com/office/powerpoint/2010/main" val="263343066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4934270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422100760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3002617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32200998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61444955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120046156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FBAA61-6AF3-4572-8A9F-6FBAD0B4F2E3}" type="datetimeFigureOut">
              <a:rPr lang="zh-CN" altLang="en-US" smtClean="0"/>
              <a:t>2022/2/28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21379455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BAA61-6AF3-4572-8A9F-6FBAD0B4F2E3}" type="datetimeFigureOut">
              <a:rPr lang="zh-CN" altLang="en-US" smtClean="0"/>
              <a:t>2022/2/28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55E8D-582F-4FDE-BA65-FC873E56C3EF}" type="slidenum">
              <a:rPr lang="zh-CN" altLang="en-US" smtClean="0"/>
              <a:t>‹#›</a:t>
            </a:fld>
            <a:endParaRPr lang="zh-CN" altLang="en-US"/>
          </a:p>
        </p:txBody>
      </p:sp>
    </p:spTree>
    <p:extLst>
      <p:ext uri="{BB962C8B-B14F-4D97-AF65-F5344CB8AC3E}">
        <p14:creationId xmlns:p14="http://schemas.microsoft.com/office/powerpoint/2010/main" val="109894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 y="0"/>
            <a:ext cx="4853954" cy="6858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922" y="3625725"/>
            <a:ext cx="3300777" cy="5907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r="53450"/>
          <a:stretch>
            <a:fillRect/>
          </a:stretch>
        </p:blipFill>
        <p:spPr>
          <a:xfrm>
            <a:off x="2171836" y="2163132"/>
            <a:ext cx="4440280" cy="219679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648" y="2350983"/>
            <a:ext cx="3244479" cy="1570107"/>
          </a:xfrm>
          <a:prstGeom prst="rect">
            <a:avLst/>
          </a:prstGeom>
        </p:spPr>
      </p:pic>
      <p:sp>
        <p:nvSpPr>
          <p:cNvPr id="11" name="矩形 10">
            <a:extLst>
              <a:ext uri="{FF2B5EF4-FFF2-40B4-BE49-F238E27FC236}">
                <a16:creationId xmlns:a16="http://schemas.microsoft.com/office/drawing/2014/main" id="{CBE4404E-EFEB-4B2E-AAEC-6EEDDEDA9C2D}"/>
              </a:ext>
            </a:extLst>
          </p:cNvPr>
          <p:cNvSpPr/>
          <p:nvPr/>
        </p:nvSpPr>
        <p:spPr>
          <a:xfrm>
            <a:off x="9537875" y="1839282"/>
            <a:ext cx="2108200" cy="647700"/>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0074D21-F346-4737-B087-DAD3A391CF3A}"/>
              </a:ext>
            </a:extLst>
          </p:cNvPr>
          <p:cNvSpPr/>
          <p:nvPr/>
        </p:nvSpPr>
        <p:spPr>
          <a:xfrm>
            <a:off x="8893972" y="5559175"/>
            <a:ext cx="3052183" cy="1077218"/>
          </a:xfrm>
          <a:prstGeom prst="rect">
            <a:avLst/>
          </a:prstGeom>
          <a:solidFill>
            <a:srgbClr val="22242A"/>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17FE60F6-262F-4FE1-9A99-0BCBB8FE3CF5}"/>
              </a:ext>
            </a:extLst>
          </p:cNvPr>
          <p:cNvSpPr/>
          <p:nvPr/>
        </p:nvSpPr>
        <p:spPr>
          <a:xfrm>
            <a:off x="8632372" y="5569116"/>
            <a:ext cx="3230608" cy="1077218"/>
          </a:xfrm>
          <a:prstGeom prst="rect">
            <a:avLst/>
          </a:prstGeom>
        </p:spPr>
        <p:txBody>
          <a:bodyPr wrap="square">
            <a:spAutoFit/>
          </a:bodyPr>
          <a:lstStyle/>
          <a:p>
            <a:pPr algn="r"/>
            <a:r>
              <a:rPr lang="zh-CN" altLang="en-US" sz="3200" dirty="0">
                <a:solidFill>
                  <a:srgbClr val="02E695"/>
                </a:solidFill>
                <a:effectLst>
                  <a:outerShdw blurRad="38100" dist="38100" dir="2700000" algn="tl">
                    <a:srgbClr val="000000">
                      <a:alpha val="43137"/>
                    </a:srgbClr>
                  </a:outerShdw>
                </a:effectLst>
                <a:cs typeface="+mn-ea"/>
                <a:sym typeface="+mn-lt"/>
              </a:rPr>
              <a:t>汇报：芦笑瑜</a:t>
            </a:r>
            <a:endParaRPr lang="en-US" altLang="zh-CN" sz="3200" dirty="0">
              <a:solidFill>
                <a:srgbClr val="02E695"/>
              </a:solidFill>
              <a:effectLst>
                <a:outerShdw blurRad="38100" dist="38100" dir="2700000" algn="tl">
                  <a:srgbClr val="000000">
                    <a:alpha val="43137"/>
                  </a:srgbClr>
                </a:outerShdw>
              </a:effectLst>
              <a:cs typeface="+mn-ea"/>
              <a:sym typeface="+mn-lt"/>
            </a:endParaRPr>
          </a:p>
          <a:p>
            <a:pPr algn="r"/>
            <a:r>
              <a:rPr lang="zh-CN" altLang="en-US" sz="3200" dirty="0">
                <a:solidFill>
                  <a:srgbClr val="02E695"/>
                </a:solidFill>
                <a:effectLst>
                  <a:outerShdw blurRad="38100" dist="38100" dir="2700000" algn="tl">
                    <a:srgbClr val="000000">
                      <a:alpha val="43137"/>
                    </a:srgbClr>
                  </a:outerShdw>
                </a:effectLst>
                <a:cs typeface="+mn-ea"/>
                <a:sym typeface="+mn-lt"/>
              </a:rPr>
              <a:t>时间：</a:t>
            </a:r>
            <a:r>
              <a:rPr lang="en-US" altLang="zh-CN" sz="3200" dirty="0">
                <a:solidFill>
                  <a:srgbClr val="02E695"/>
                </a:solidFill>
                <a:effectLst>
                  <a:outerShdw blurRad="38100" dist="38100" dir="2700000" algn="tl">
                    <a:srgbClr val="000000">
                      <a:alpha val="43137"/>
                    </a:srgbClr>
                  </a:outerShdw>
                </a:effectLst>
                <a:cs typeface="+mn-ea"/>
                <a:sym typeface="+mn-lt"/>
              </a:rPr>
              <a:t>22.01.28</a:t>
            </a:r>
            <a:endParaRPr lang="bg-BG" altLang="zh-CN" sz="3200" dirty="0">
              <a:solidFill>
                <a:srgbClr val="02E695"/>
              </a:solidFill>
              <a:effectLst>
                <a:outerShdw blurRad="38100" dist="38100" dir="2700000" algn="tl">
                  <a:srgbClr val="000000">
                    <a:alpha val="43137"/>
                  </a:srgbClr>
                </a:outerShdw>
              </a:effectLst>
              <a:cs typeface="+mn-ea"/>
              <a:sym typeface="+mn-lt"/>
            </a:endParaRPr>
          </a:p>
        </p:txBody>
      </p:sp>
      <p:sp>
        <p:nvSpPr>
          <p:cNvPr id="15" name="矩形 14">
            <a:extLst>
              <a:ext uri="{FF2B5EF4-FFF2-40B4-BE49-F238E27FC236}">
                <a16:creationId xmlns:a16="http://schemas.microsoft.com/office/drawing/2014/main" id="{0F23A803-C917-41AF-AD90-DA143549104E}"/>
              </a:ext>
            </a:extLst>
          </p:cNvPr>
          <p:cNvSpPr/>
          <p:nvPr/>
        </p:nvSpPr>
        <p:spPr>
          <a:xfrm>
            <a:off x="2326019" y="2766928"/>
            <a:ext cx="8614124" cy="1569660"/>
          </a:xfrm>
          <a:prstGeom prst="rect">
            <a:avLst/>
          </a:prstGeom>
        </p:spPr>
        <p:txBody>
          <a:bodyPr wrap="square">
            <a:spAutoFit/>
          </a:bodyPr>
          <a:lstStyle/>
          <a:p>
            <a:pPr latinLnBrk="1"/>
            <a:r>
              <a:rPr lang="en-US" altLang="zh-CN" sz="3600" dirty="0">
                <a:solidFill>
                  <a:srgbClr val="02E695"/>
                </a:solidFill>
                <a:effectLst>
                  <a:outerShdw blurRad="38100" dist="38100" dir="2700000" algn="tl">
                    <a:srgbClr val="000000">
                      <a:alpha val="43137"/>
                    </a:srgbClr>
                  </a:outerShdw>
                </a:effectLst>
                <a:cs typeface="+mn-ea"/>
                <a:sym typeface="+mn-lt"/>
              </a:rPr>
              <a:t>DICE: Automatic Emulation of DMA Input Channels for Dynamic Firmware Analysis</a:t>
            </a:r>
            <a:endParaRPr lang="en-US" altLang="zh-CN" sz="2400" dirty="0">
              <a:solidFill>
                <a:srgbClr val="02E695"/>
              </a:solidFill>
              <a:effectLst>
                <a:outerShdw blurRad="38100" dist="38100" dir="2700000" algn="tl">
                  <a:srgbClr val="000000">
                    <a:alpha val="43137"/>
                  </a:srgbClr>
                </a:outerShdw>
              </a:effectLst>
              <a:cs typeface="+mn-ea"/>
              <a:sym typeface="+mn-lt"/>
            </a:endParaRPr>
          </a:p>
          <a:p>
            <a:pPr algn="r" latinLnBrk="1"/>
            <a:r>
              <a:rPr lang="en-US" altLang="zh-CN" sz="2400" dirty="0">
                <a:solidFill>
                  <a:srgbClr val="02E695"/>
                </a:solidFill>
                <a:effectLst>
                  <a:outerShdw blurRad="38100" dist="38100" dir="2700000" algn="tl">
                    <a:srgbClr val="000000">
                      <a:alpha val="43137"/>
                    </a:srgbClr>
                  </a:outerShdw>
                </a:effectLst>
                <a:cs typeface="+mn-ea"/>
                <a:sym typeface="+mn-lt"/>
              </a:rPr>
              <a:t>2021 IEEE S&amp;P</a:t>
            </a:r>
          </a:p>
        </p:txBody>
      </p:sp>
    </p:spTree>
    <p:extLst>
      <p:ext uri="{BB962C8B-B14F-4D97-AF65-F5344CB8AC3E}">
        <p14:creationId xmlns:p14="http://schemas.microsoft.com/office/powerpoint/2010/main" val="3313922120"/>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435994" y="115287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971191" y="1216162"/>
            <a:ext cx="2911888"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DMA</a:t>
            </a:r>
            <a:r>
              <a:rPr lang="zh-CN" altLang="en-US" sz="2600" dirty="0">
                <a:solidFill>
                  <a:schemeClr val="bg1"/>
                </a:solidFill>
                <a:latin typeface="微软雅黑" panose="020B0503020204020204" pitchFamily="34" charset="-122"/>
                <a:ea typeface="微软雅黑" panose="020B0503020204020204" pitchFamily="34" charset="-122"/>
              </a:rPr>
              <a:t>的工作流程</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435994" y="1827649"/>
            <a:ext cx="5294531" cy="489364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本身也是一个外设，拥有</a:t>
            </a:r>
            <a:r>
              <a:rPr lang="en-US" altLang="zh-CN" sz="2400" dirty="0">
                <a:solidFill>
                  <a:schemeClr val="bg1"/>
                </a:solidFill>
                <a:latin typeface="微软雅黑" panose="020B0503020204020204" pitchFamily="34" charset="-122"/>
                <a:ea typeface="微软雅黑" panose="020B0503020204020204" pitchFamily="34" charset="-122"/>
              </a:rPr>
              <a:t>RAM</a:t>
            </a:r>
            <a:r>
              <a:rPr lang="zh-CN" altLang="en-US" sz="2400" dirty="0">
                <a:solidFill>
                  <a:schemeClr val="bg1"/>
                </a:solidFill>
                <a:latin typeface="微软雅黑" panose="020B0503020204020204" pitchFamily="34" charset="-122"/>
                <a:ea typeface="微软雅黑" panose="020B0503020204020204" pitchFamily="34" charset="-122"/>
              </a:rPr>
              <a:t>访问权限，可作为</a:t>
            </a:r>
            <a:r>
              <a:rPr lang="en-US" altLang="zh-CN" sz="2400" dirty="0">
                <a:solidFill>
                  <a:schemeClr val="bg1"/>
                </a:solidFill>
                <a:latin typeface="微软雅黑" panose="020B0503020204020204" pitchFamily="34" charset="-122"/>
                <a:ea typeface="微软雅黑" panose="020B0503020204020204" pitchFamily="34" charset="-122"/>
              </a:rPr>
              <a:t>CPU</a:t>
            </a:r>
            <a:r>
              <a:rPr lang="zh-CN" altLang="en-US" sz="2400" dirty="0">
                <a:solidFill>
                  <a:schemeClr val="bg1"/>
                </a:solidFill>
                <a:latin typeface="微软雅黑" panose="020B0503020204020204" pitchFamily="34" charset="-122"/>
                <a:ea typeface="微软雅黑" panose="020B0503020204020204" pitchFamily="34" charset="-122"/>
              </a:rPr>
              <a:t>与其他外设交互的桥梁，其工作流程如下（</a:t>
            </a:r>
            <a:r>
              <a:rPr lang="en-US" altLang="zh-CN" sz="2400" dirty="0">
                <a:solidFill>
                  <a:schemeClr val="bg1"/>
                </a:solidFill>
                <a:latin typeface="微软雅黑" panose="020B0503020204020204" pitchFamily="34" charset="-122"/>
                <a:ea typeface="微软雅黑" panose="020B0503020204020204" pitchFamily="34" charset="-122"/>
              </a:rPr>
              <a:t>ARM Cortex-M</a:t>
            </a:r>
            <a:r>
              <a:rPr lang="zh-CN" altLang="en-US" sz="2400" dirty="0">
                <a:solidFill>
                  <a:schemeClr val="bg1"/>
                </a:solidFill>
                <a:latin typeface="微软雅黑" panose="020B0503020204020204" pitchFamily="34" charset="-122"/>
                <a:ea typeface="微软雅黑" panose="020B0503020204020204" pitchFamily="34" charset="-122"/>
              </a:rPr>
              <a:t>为例）：</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）固件创建</a:t>
            </a:r>
            <a:r>
              <a:rPr lang="en-US" altLang="zh-CN" sz="2400" dirty="0">
                <a:solidFill>
                  <a:schemeClr val="bg1"/>
                </a:solidFill>
                <a:latin typeface="微软雅黑" panose="020B0503020204020204" pitchFamily="34" charset="-122"/>
                <a:ea typeface="微软雅黑" panose="020B0503020204020204" pitchFamily="34" charset="-122"/>
              </a:rPr>
              <a:t>transfer descriptor</a:t>
            </a:r>
            <a:r>
              <a:rPr lang="zh-CN" altLang="en-US" sz="2400" dirty="0">
                <a:solidFill>
                  <a:schemeClr val="bg1"/>
                </a:solidFill>
                <a:latin typeface="微软雅黑" panose="020B0503020204020204" pitchFamily="34" charset="-122"/>
                <a:ea typeface="微软雅黑" panose="020B0503020204020204" pitchFamily="34" charset="-122"/>
              </a:rPr>
              <a:t>（包含</a:t>
            </a:r>
            <a:r>
              <a:rPr lang="en-US" altLang="zh-CN" sz="2400" dirty="0">
                <a:solidFill>
                  <a:schemeClr val="bg1"/>
                </a:solidFill>
                <a:latin typeface="微软雅黑" panose="020B0503020204020204" pitchFamily="34" charset="-122"/>
                <a:ea typeface="微软雅黑" panose="020B0503020204020204" pitchFamily="34" charset="-122"/>
              </a:rPr>
              <a:t>DMA stream</a:t>
            </a:r>
            <a:r>
              <a:rPr lang="zh-CN" altLang="en-US" sz="2400" dirty="0">
                <a:solidFill>
                  <a:schemeClr val="bg1"/>
                </a:solidFill>
                <a:latin typeface="微软雅黑" panose="020B0503020204020204" pitchFamily="34" charset="-122"/>
                <a:ea typeface="微软雅黑" panose="020B0503020204020204" pitchFamily="34" charset="-122"/>
              </a:rPr>
              <a:t>、传输源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目的地址、</a:t>
            </a:r>
            <a:r>
              <a:rPr lang="en-US" altLang="zh-CN" sz="2400" dirty="0">
                <a:solidFill>
                  <a:schemeClr val="bg1"/>
                </a:solidFill>
                <a:latin typeface="微软雅黑" panose="020B0503020204020204" pitchFamily="34" charset="-122"/>
                <a:ea typeface="微软雅黑" panose="020B0503020204020204" pitchFamily="34" charset="-122"/>
              </a:rPr>
              <a:t>size</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）固件将</a:t>
            </a:r>
            <a:r>
              <a:rPr lang="en-US" altLang="zh-CN" sz="2400" dirty="0">
                <a:solidFill>
                  <a:schemeClr val="bg1"/>
                </a:solidFill>
                <a:latin typeface="微软雅黑" panose="020B0503020204020204" pitchFamily="34" charset="-122"/>
                <a:ea typeface="微软雅黑" panose="020B0503020204020204" pitchFamily="34" charset="-122"/>
              </a:rPr>
              <a:t>transfer descriptor</a:t>
            </a:r>
            <a:r>
              <a:rPr lang="zh-CN" altLang="en-US" sz="2400" dirty="0">
                <a:solidFill>
                  <a:schemeClr val="bg1"/>
                </a:solidFill>
                <a:latin typeface="微软雅黑" panose="020B0503020204020204" pitchFamily="34" charset="-122"/>
                <a:ea typeface="微软雅黑" panose="020B0503020204020204" pitchFamily="34" charset="-122"/>
              </a:rPr>
              <a:t>写入</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控制器</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）外设数据准备好后，通过中断通知</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控制器</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将外设寄存器中的数据拷贝到</a:t>
            </a:r>
            <a:r>
              <a:rPr lang="en-US" altLang="zh-CN" sz="2400" dirty="0">
                <a:solidFill>
                  <a:schemeClr val="bg1"/>
                </a:solidFill>
                <a:latin typeface="微软雅黑" panose="020B0503020204020204" pitchFamily="34" charset="-122"/>
                <a:ea typeface="微软雅黑" panose="020B0503020204020204" pitchFamily="34" charset="-122"/>
              </a:rPr>
              <a:t>RAM</a:t>
            </a:r>
            <a:r>
              <a:rPr lang="zh-CN" altLang="en-US" sz="2400" dirty="0">
                <a:solidFill>
                  <a:schemeClr val="bg1"/>
                </a:solidFill>
                <a:latin typeface="微软雅黑" panose="020B0503020204020204" pitchFamily="34" charset="-122"/>
                <a:ea typeface="微软雅黑" panose="020B0503020204020204" pitchFamily="34" charset="-122"/>
              </a:rPr>
              <a:t>中的目的地址</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AA0ABBBF-4F77-4CA1-83F8-529DCFE8010A}"/>
              </a:ext>
            </a:extLst>
          </p:cNvPr>
          <p:cNvPicPr/>
          <p:nvPr/>
        </p:nvPicPr>
        <p:blipFill>
          <a:blip r:embed="rId3"/>
          <a:stretch>
            <a:fillRect/>
          </a:stretch>
        </p:blipFill>
        <p:spPr>
          <a:xfrm>
            <a:off x="5883728" y="2026345"/>
            <a:ext cx="6122275" cy="4496253"/>
          </a:xfrm>
          <a:prstGeom prst="rect">
            <a:avLst/>
          </a:prstGeom>
        </p:spPr>
      </p:pic>
    </p:spTree>
    <p:extLst>
      <p:ext uri="{BB962C8B-B14F-4D97-AF65-F5344CB8AC3E}">
        <p14:creationId xmlns:p14="http://schemas.microsoft.com/office/powerpoint/2010/main" val="5330525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435994" y="115287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971191" y="1216162"/>
            <a:ext cx="2911888"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DMA</a:t>
            </a:r>
            <a:r>
              <a:rPr lang="zh-CN" altLang="en-US" sz="2600" dirty="0">
                <a:solidFill>
                  <a:schemeClr val="bg1"/>
                </a:solidFill>
                <a:latin typeface="微软雅黑" panose="020B0503020204020204" pitchFamily="34" charset="-122"/>
                <a:ea typeface="微软雅黑" panose="020B0503020204020204" pitchFamily="34" charset="-122"/>
              </a:rPr>
              <a:t>的优势</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435994" y="1708605"/>
            <a:ext cx="10879706" cy="1569660"/>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（一）提高系统运行性能。高速</a:t>
            </a:r>
            <a:r>
              <a:rPr lang="en-US" altLang="zh-CN" sz="2400" dirty="0">
                <a:solidFill>
                  <a:schemeClr val="bg1"/>
                </a:solidFill>
                <a:latin typeface="微软雅黑" panose="020B0503020204020204" pitchFamily="34" charset="-122"/>
                <a:ea typeface="微软雅黑" panose="020B0503020204020204" pitchFamily="34" charset="-122"/>
              </a:rPr>
              <a:t>CPU</a:t>
            </a:r>
            <a:r>
              <a:rPr lang="zh-CN" altLang="en-US" sz="2400" dirty="0">
                <a:solidFill>
                  <a:schemeClr val="bg1"/>
                </a:solidFill>
                <a:latin typeface="微软雅黑" panose="020B0503020204020204" pitchFamily="34" charset="-122"/>
                <a:ea typeface="微软雅黑" panose="020B0503020204020204" pitchFamily="34" charset="-122"/>
              </a:rPr>
              <a:t>不需要等待低速外设输入</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（二）降低系统能耗。外设进行大量输入任务时，</a:t>
            </a:r>
            <a:r>
              <a:rPr lang="en-US" altLang="zh-CN" sz="2400" dirty="0">
                <a:solidFill>
                  <a:schemeClr val="bg1"/>
                </a:solidFill>
                <a:latin typeface="微软雅黑" panose="020B0503020204020204" pitchFamily="34" charset="-122"/>
                <a:ea typeface="微软雅黑" panose="020B0503020204020204" pitchFamily="34" charset="-122"/>
              </a:rPr>
              <a:t>CPU</a:t>
            </a:r>
            <a:r>
              <a:rPr lang="zh-CN" altLang="en-US" sz="2400" dirty="0">
                <a:solidFill>
                  <a:schemeClr val="bg1"/>
                </a:solidFill>
                <a:latin typeface="微软雅黑" panose="020B0503020204020204" pitchFamily="34" charset="-122"/>
                <a:ea typeface="微软雅黑" panose="020B0503020204020204" pitchFamily="34" charset="-122"/>
              </a:rPr>
              <a:t>又没有其他任务时，可以进入休眠状态</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（三）从程序员角度看，</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屏蔽了底层外设的差异，提供了统一的交互接口。</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A402BF53-C54A-4571-AF18-C36558942829}"/>
              </a:ext>
            </a:extLst>
          </p:cNvPr>
          <p:cNvGrpSpPr/>
          <p:nvPr/>
        </p:nvGrpSpPr>
        <p:grpSpPr>
          <a:xfrm>
            <a:off x="435994" y="3516448"/>
            <a:ext cx="442220" cy="442220"/>
            <a:chOff x="682349" y="1739909"/>
            <a:chExt cx="551019" cy="551019"/>
          </a:xfrm>
        </p:grpSpPr>
        <p:sp>
          <p:nvSpPr>
            <p:cNvPr id="25" name="椭圆 24">
              <a:extLst>
                <a:ext uri="{FF2B5EF4-FFF2-40B4-BE49-F238E27FC236}">
                  <a16:creationId xmlns:a16="http://schemas.microsoft.com/office/drawing/2014/main" id="{01E4138D-8193-4410-A172-EAACA163A7BD}"/>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595FD555-9EF3-4D69-88A3-28A5EDB0A573}"/>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1" name="文本框 30">
            <a:extLst>
              <a:ext uri="{FF2B5EF4-FFF2-40B4-BE49-F238E27FC236}">
                <a16:creationId xmlns:a16="http://schemas.microsoft.com/office/drawing/2014/main" id="{4C0C775C-2A93-49BE-BCCD-D2E0B390E7EF}"/>
              </a:ext>
            </a:extLst>
          </p:cNvPr>
          <p:cNvSpPr txBox="1"/>
          <p:nvPr/>
        </p:nvSpPr>
        <p:spPr>
          <a:xfrm>
            <a:off x="971190" y="3579735"/>
            <a:ext cx="490874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DMA</a:t>
            </a:r>
            <a:r>
              <a:rPr lang="zh-CN" altLang="en-US" sz="2600" dirty="0">
                <a:solidFill>
                  <a:schemeClr val="bg1"/>
                </a:solidFill>
                <a:latin typeface="微软雅黑" panose="020B0503020204020204" pitchFamily="34" charset="-122"/>
                <a:ea typeface="微软雅黑" panose="020B0503020204020204" pitchFamily="34" charset="-122"/>
              </a:rPr>
              <a:t> </a:t>
            </a:r>
            <a:r>
              <a:rPr lang="en-US" altLang="zh-CN" sz="2600" dirty="0">
                <a:solidFill>
                  <a:schemeClr val="bg1"/>
                </a:solidFill>
                <a:latin typeface="微软雅黑" panose="020B0503020204020204" pitchFamily="34" charset="-122"/>
                <a:ea typeface="微软雅黑" panose="020B0503020204020204" pitchFamily="34" charset="-122"/>
              </a:rPr>
              <a:t>availability and usage</a:t>
            </a:r>
          </a:p>
        </p:txBody>
      </p:sp>
      <p:pic>
        <p:nvPicPr>
          <p:cNvPr id="4" name="图片 3">
            <a:extLst>
              <a:ext uri="{FF2B5EF4-FFF2-40B4-BE49-F238E27FC236}">
                <a16:creationId xmlns:a16="http://schemas.microsoft.com/office/drawing/2014/main" id="{D2CE3DA9-4F86-4609-8581-15EFF77C3410}"/>
              </a:ext>
            </a:extLst>
          </p:cNvPr>
          <p:cNvPicPr>
            <a:picLocks noChangeAspect="1"/>
          </p:cNvPicPr>
          <p:nvPr/>
        </p:nvPicPr>
        <p:blipFill>
          <a:blip r:embed="rId3"/>
          <a:stretch>
            <a:fillRect/>
          </a:stretch>
        </p:blipFill>
        <p:spPr>
          <a:xfrm>
            <a:off x="338137" y="4072178"/>
            <a:ext cx="11515725" cy="2714625"/>
          </a:xfrm>
          <a:prstGeom prst="rect">
            <a:avLst/>
          </a:prstGeom>
        </p:spPr>
      </p:pic>
    </p:spTree>
    <p:extLst>
      <p:ext uri="{BB962C8B-B14F-4D97-AF65-F5344CB8AC3E}">
        <p14:creationId xmlns:p14="http://schemas.microsoft.com/office/powerpoint/2010/main" val="86345410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553415" y="111612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1088612" y="1129190"/>
            <a:ext cx="6743660"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解决什么问题</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1088612" y="1711038"/>
            <a:ext cx="674366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实现嵌入式系统固件模拟执行器对</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的支持</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A3861213-97EA-42D1-A48D-B9BD2784163C}"/>
              </a:ext>
            </a:extLst>
          </p:cNvPr>
          <p:cNvGrpSpPr/>
          <p:nvPr/>
        </p:nvGrpSpPr>
        <p:grpSpPr>
          <a:xfrm>
            <a:off x="553415" y="2300675"/>
            <a:ext cx="442220" cy="442220"/>
            <a:chOff x="682349" y="1739909"/>
            <a:chExt cx="551019" cy="551019"/>
          </a:xfrm>
        </p:grpSpPr>
        <p:sp>
          <p:nvSpPr>
            <p:cNvPr id="31" name="椭圆 30">
              <a:extLst>
                <a:ext uri="{FF2B5EF4-FFF2-40B4-BE49-F238E27FC236}">
                  <a16:creationId xmlns:a16="http://schemas.microsoft.com/office/drawing/2014/main" id="{E9827216-B668-440C-878D-96662027E09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a:extLst>
                <a:ext uri="{FF2B5EF4-FFF2-40B4-BE49-F238E27FC236}">
                  <a16:creationId xmlns:a16="http://schemas.microsoft.com/office/drawing/2014/main" id="{E2CC5C9B-1730-421C-8A60-88E80FF93F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sp>
        <p:nvSpPr>
          <p:cNvPr id="33" name="文本框 32">
            <a:extLst>
              <a:ext uri="{FF2B5EF4-FFF2-40B4-BE49-F238E27FC236}">
                <a16:creationId xmlns:a16="http://schemas.microsoft.com/office/drawing/2014/main" id="{09E63449-6349-4953-BF05-0C9211BF70D3}"/>
              </a:ext>
            </a:extLst>
          </p:cNvPr>
          <p:cNvSpPr txBox="1"/>
          <p:nvPr/>
        </p:nvSpPr>
        <p:spPr>
          <a:xfrm>
            <a:off x="1088612" y="2313739"/>
            <a:ext cx="6743660"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为什么解决</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232BE30-615B-4A2D-83AD-BBCDCDC4A3A5}"/>
              </a:ext>
            </a:extLst>
          </p:cNvPr>
          <p:cNvSpPr txBox="1"/>
          <p:nvPr/>
        </p:nvSpPr>
        <p:spPr>
          <a:xfrm>
            <a:off x="1088612" y="2921767"/>
            <a:ext cx="9203830" cy="1200329"/>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一、大量的嵌入式系统固件会使用到</a:t>
            </a:r>
            <a:r>
              <a:rPr lang="en-US" altLang="zh-CN" sz="2400" dirty="0">
                <a:solidFill>
                  <a:schemeClr val="bg1"/>
                </a:solidFill>
                <a:latin typeface="微软雅黑" panose="020B0503020204020204" pitchFamily="34" charset="-122"/>
                <a:ea typeface="微软雅黑" panose="020B0503020204020204" pitchFamily="34" charset="-122"/>
              </a:rPr>
              <a:t>DMA</a:t>
            </a:r>
          </a:p>
          <a:p>
            <a:r>
              <a:rPr lang="zh-CN" altLang="en-US" sz="2400" dirty="0">
                <a:solidFill>
                  <a:schemeClr val="bg1"/>
                </a:solidFill>
                <a:latin typeface="微软雅黑" panose="020B0503020204020204" pitchFamily="34" charset="-122"/>
                <a:ea typeface="微软雅黑" panose="020B0503020204020204" pitchFamily="34" charset="-122"/>
              </a:rPr>
              <a:t>二、</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是有些外设和端子的唯一输入接口</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三、对</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的支持是对嵌入式固件进行广泛而深入动态测试的基础</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CCA13A1B-8631-4CAC-AC9D-F35858CD5A33}"/>
              </a:ext>
            </a:extLst>
          </p:cNvPr>
          <p:cNvGrpSpPr/>
          <p:nvPr/>
        </p:nvGrpSpPr>
        <p:grpSpPr>
          <a:xfrm>
            <a:off x="565795" y="4216499"/>
            <a:ext cx="442220" cy="442220"/>
            <a:chOff x="682349" y="1739909"/>
            <a:chExt cx="551019" cy="551019"/>
          </a:xfrm>
        </p:grpSpPr>
        <p:sp>
          <p:nvSpPr>
            <p:cNvPr id="36" name="椭圆 35">
              <a:extLst>
                <a:ext uri="{FF2B5EF4-FFF2-40B4-BE49-F238E27FC236}">
                  <a16:creationId xmlns:a16="http://schemas.microsoft.com/office/drawing/2014/main" id="{08533378-8E16-4295-A53C-0AFF0D22633D}"/>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a:extLst>
                <a:ext uri="{FF2B5EF4-FFF2-40B4-BE49-F238E27FC236}">
                  <a16:creationId xmlns:a16="http://schemas.microsoft.com/office/drawing/2014/main" id="{F43569F9-4455-4209-B1A6-7C53460CD679}"/>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8" name="文本框 37">
            <a:extLst>
              <a:ext uri="{FF2B5EF4-FFF2-40B4-BE49-F238E27FC236}">
                <a16:creationId xmlns:a16="http://schemas.microsoft.com/office/drawing/2014/main" id="{FED65F1C-B3EA-41AB-AE0B-E6556B4FDF36}"/>
              </a:ext>
            </a:extLst>
          </p:cNvPr>
          <p:cNvSpPr txBox="1"/>
          <p:nvPr/>
        </p:nvSpPr>
        <p:spPr>
          <a:xfrm>
            <a:off x="1041476" y="4234600"/>
            <a:ext cx="2879167"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为什么困难</a:t>
            </a:r>
            <a:r>
              <a:rPr lang="en-US" altLang="zh-CN" sz="2600" dirty="0">
                <a:solidFill>
                  <a:schemeClr val="bg1"/>
                </a:solidFill>
                <a:latin typeface="微软雅黑" panose="020B0503020204020204" pitchFamily="34" charset="-122"/>
                <a:ea typeface="微软雅黑" panose="020B0503020204020204" pitchFamily="34" charset="-122"/>
              </a:rPr>
              <a:t>?</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83796A2F-D68F-4722-BE81-CCE1A64F204A}"/>
              </a:ext>
            </a:extLst>
          </p:cNvPr>
          <p:cNvSpPr txBox="1"/>
          <p:nvPr/>
        </p:nvSpPr>
        <p:spPr>
          <a:xfrm>
            <a:off x="1058096" y="4732792"/>
            <a:ext cx="9333811" cy="1938992"/>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一、固件通过</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与外设进行交互时，进行的内存读写操作与普通的内存读写操作难以区分</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二、</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通信信道是按需动态创建和销毁的，静态分析的方法不适用，动态方法捕捉困难</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三、固件、</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和外设的多样性，使得通用的</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支持是困难的</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30310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572520233"/>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18799"/>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131863"/>
            <a:ext cx="6743660"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新概念：</a:t>
            </a:r>
            <a:r>
              <a:rPr lang="en-US" altLang="zh-CN" sz="2600" dirty="0">
                <a:solidFill>
                  <a:schemeClr val="bg1"/>
                </a:solidFill>
                <a:latin typeface="微软雅黑" panose="020B0503020204020204" pitchFamily="34" charset="-122"/>
                <a:ea typeface="微软雅黑" panose="020B0503020204020204" pitchFamily="34" charset="-122"/>
              </a:rPr>
              <a:t>DMA Input/Output Channels</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713711"/>
            <a:ext cx="9639260" cy="1384353"/>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固件向</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写入</a:t>
            </a:r>
            <a:r>
              <a:rPr lang="en-US" altLang="zh-CN" sz="2400" dirty="0">
                <a:solidFill>
                  <a:schemeClr val="bg1"/>
                </a:solidFill>
                <a:latin typeface="微软雅黑" panose="020B0503020204020204" pitchFamily="34" charset="-122"/>
                <a:ea typeface="微软雅黑" panose="020B0503020204020204" pitchFamily="34" charset="-122"/>
              </a:rPr>
              <a:t>Transfer Descriptor</a:t>
            </a:r>
            <a:r>
              <a:rPr lang="zh-CN" altLang="en-US" sz="2400" dirty="0">
                <a:solidFill>
                  <a:schemeClr val="bg1"/>
                </a:solidFill>
                <a:latin typeface="微软雅黑" panose="020B0503020204020204" pitchFamily="34" charset="-122"/>
                <a:ea typeface="微软雅黑" panose="020B0503020204020204" pitchFamily="34" charset="-122"/>
              </a:rPr>
              <a:t>时，</a:t>
            </a:r>
            <a:r>
              <a:rPr lang="en-US" altLang="zh-CN" sz="2400" dirty="0">
                <a:solidFill>
                  <a:schemeClr val="bg1"/>
                </a:solidFill>
                <a:latin typeface="微软雅黑" panose="020B0503020204020204" pitchFamily="34" charset="-122"/>
                <a:ea typeface="微软雅黑" panose="020B0503020204020204" pitchFamily="34" charset="-122"/>
              </a:rPr>
              <a:t>Channel</a:t>
            </a:r>
            <a:r>
              <a:rPr lang="zh-CN" altLang="en-US" sz="2400" dirty="0">
                <a:solidFill>
                  <a:schemeClr val="bg1"/>
                </a:solidFill>
                <a:latin typeface="微软雅黑" panose="020B0503020204020204" pitchFamily="34" charset="-122"/>
                <a:ea typeface="微软雅黑" panose="020B0503020204020204" pitchFamily="34" charset="-122"/>
              </a:rPr>
              <a:t>被创建</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当</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完成传输任务，</a:t>
            </a:r>
            <a:r>
              <a:rPr lang="en-US" altLang="zh-CN" sz="2400" dirty="0">
                <a:solidFill>
                  <a:schemeClr val="bg1"/>
                </a:solidFill>
                <a:latin typeface="微软雅黑" panose="020B0503020204020204" pitchFamily="34" charset="-122"/>
                <a:ea typeface="微软雅黑" panose="020B0503020204020204" pitchFamily="34" charset="-122"/>
              </a:rPr>
              <a:t> Transfer Descriptor</a:t>
            </a:r>
            <a:r>
              <a:rPr lang="zh-CN" altLang="en-US" sz="2400" dirty="0">
                <a:solidFill>
                  <a:schemeClr val="bg1"/>
                </a:solidFill>
                <a:latin typeface="微软雅黑" panose="020B0503020204020204" pitchFamily="34" charset="-122"/>
                <a:ea typeface="微软雅黑" panose="020B0503020204020204" pitchFamily="34" charset="-122"/>
              </a:rPr>
              <a:t>失效时，</a:t>
            </a:r>
            <a:r>
              <a:rPr lang="en-US" altLang="zh-CN" sz="2400" dirty="0">
                <a:solidFill>
                  <a:schemeClr val="bg1"/>
                </a:solidFill>
                <a:latin typeface="微软雅黑" panose="020B0503020204020204" pitchFamily="34" charset="-122"/>
                <a:ea typeface="微软雅黑" panose="020B0503020204020204" pitchFamily="34" charset="-122"/>
              </a:rPr>
              <a:t>Channel</a:t>
            </a:r>
            <a:r>
              <a:rPr lang="zh-CN" altLang="en-US" sz="2400" dirty="0">
                <a:solidFill>
                  <a:schemeClr val="bg1"/>
                </a:solidFill>
                <a:latin typeface="微软雅黑" panose="020B0503020204020204" pitchFamily="34" charset="-122"/>
                <a:ea typeface="微软雅黑" panose="020B0503020204020204" pitchFamily="34" charset="-122"/>
              </a:rPr>
              <a:t>被销毁</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一个</a:t>
            </a:r>
            <a:r>
              <a:rPr lang="en-US" altLang="zh-CN" sz="2400" dirty="0">
                <a:solidFill>
                  <a:schemeClr val="bg1"/>
                </a:solidFill>
                <a:latin typeface="微软雅黑" panose="020B0503020204020204" pitchFamily="34" charset="-122"/>
                <a:ea typeface="微软雅黑" panose="020B0503020204020204" pitchFamily="34" charset="-122"/>
              </a:rPr>
              <a:t>Channel</a:t>
            </a:r>
            <a:r>
              <a:rPr lang="zh-CN" altLang="en-US" sz="2400" dirty="0">
                <a:solidFill>
                  <a:schemeClr val="bg1"/>
                </a:solidFill>
                <a:latin typeface="微软雅黑" panose="020B0503020204020204" pitchFamily="34" charset="-122"/>
                <a:ea typeface="微软雅黑" panose="020B0503020204020204" pitchFamily="34" charset="-122"/>
              </a:rPr>
              <a:t>对应一个</a:t>
            </a:r>
            <a:r>
              <a:rPr lang="en-US" altLang="zh-CN" sz="2400" dirty="0">
                <a:solidFill>
                  <a:schemeClr val="bg1"/>
                </a:solidFill>
                <a:latin typeface="微软雅黑" panose="020B0503020204020204" pitchFamily="34" charset="-122"/>
                <a:ea typeface="微软雅黑" panose="020B0503020204020204" pitchFamily="34" charset="-122"/>
              </a:rPr>
              <a:t>Stream</a:t>
            </a:r>
          </a:p>
        </p:txBody>
      </p:sp>
      <p:grpSp>
        <p:nvGrpSpPr>
          <p:cNvPr id="30" name="组合 29">
            <a:extLst>
              <a:ext uri="{FF2B5EF4-FFF2-40B4-BE49-F238E27FC236}">
                <a16:creationId xmlns:a16="http://schemas.microsoft.com/office/drawing/2014/main" id="{A3861213-97EA-42D1-A48D-B9BD2784163C}"/>
              </a:ext>
            </a:extLst>
          </p:cNvPr>
          <p:cNvGrpSpPr/>
          <p:nvPr/>
        </p:nvGrpSpPr>
        <p:grpSpPr>
          <a:xfrm>
            <a:off x="231777" y="3098064"/>
            <a:ext cx="442220" cy="442220"/>
            <a:chOff x="682349" y="1739909"/>
            <a:chExt cx="551019" cy="551019"/>
          </a:xfrm>
        </p:grpSpPr>
        <p:sp>
          <p:nvSpPr>
            <p:cNvPr id="31" name="椭圆 30">
              <a:extLst>
                <a:ext uri="{FF2B5EF4-FFF2-40B4-BE49-F238E27FC236}">
                  <a16:creationId xmlns:a16="http://schemas.microsoft.com/office/drawing/2014/main" id="{E9827216-B668-440C-878D-96662027E09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a:extLst>
                <a:ext uri="{FF2B5EF4-FFF2-40B4-BE49-F238E27FC236}">
                  <a16:creationId xmlns:a16="http://schemas.microsoft.com/office/drawing/2014/main" id="{E2CC5C9B-1730-421C-8A60-88E80FF93F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3" name="文本框 32">
            <a:extLst>
              <a:ext uri="{FF2B5EF4-FFF2-40B4-BE49-F238E27FC236}">
                <a16:creationId xmlns:a16="http://schemas.microsoft.com/office/drawing/2014/main" id="{09E63449-6349-4953-BF05-0C9211BF70D3}"/>
              </a:ext>
            </a:extLst>
          </p:cNvPr>
          <p:cNvSpPr txBox="1"/>
          <p:nvPr/>
        </p:nvSpPr>
        <p:spPr>
          <a:xfrm>
            <a:off x="766974" y="3111128"/>
            <a:ext cx="6743660" cy="492443"/>
          </a:xfrm>
          <a:prstGeom prst="rect">
            <a:avLst/>
          </a:prstGeom>
          <a:noFill/>
        </p:spPr>
        <p:txBody>
          <a:bodyPr wrap="square" rtlCol="0">
            <a:spAutoFit/>
          </a:bodyPr>
          <a:lstStyle/>
          <a:p>
            <a:r>
              <a:rPr lang="en-US" altLang="zh-CN" sz="2600" dirty="0">
                <a:solidFill>
                  <a:srgbClr val="02E695"/>
                </a:solidFill>
                <a:latin typeface="微软雅黑" panose="020B0503020204020204" pitchFamily="34" charset="-122"/>
                <a:ea typeface="微软雅黑" panose="020B0503020204020204" pitchFamily="34" charset="-122"/>
              </a:rPr>
              <a:t>Insight</a:t>
            </a:r>
            <a:r>
              <a:rPr lang="zh-CN" altLang="en-US" sz="2600" dirty="0">
                <a:solidFill>
                  <a:srgbClr val="02E695"/>
                </a:solidFill>
                <a:latin typeface="微软雅黑" panose="020B0503020204020204" pitchFamily="34" charset="-122"/>
                <a:ea typeface="微软雅黑" panose="020B0503020204020204" pitchFamily="34" charset="-122"/>
              </a:rPr>
              <a:t>：</a:t>
            </a:r>
            <a:r>
              <a:rPr lang="en-US" altLang="zh-CN" sz="2600" dirty="0">
                <a:solidFill>
                  <a:srgbClr val="02E695"/>
                </a:solidFill>
                <a:latin typeface="微软雅黑" panose="020B0503020204020204" pitchFamily="34" charset="-122"/>
                <a:ea typeface="微软雅黑" panose="020B0503020204020204" pitchFamily="34" charset="-122"/>
              </a:rPr>
              <a:t>Stream config pattern</a:t>
            </a:r>
            <a:endParaRPr lang="zh-CN" altLang="en-US" sz="2600" dirty="0">
              <a:solidFill>
                <a:srgbClr val="02E695"/>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232BE30-615B-4A2D-83AD-BBCDCDC4A3A5}"/>
              </a:ext>
            </a:extLst>
          </p:cNvPr>
          <p:cNvSpPr txBox="1"/>
          <p:nvPr/>
        </p:nvSpPr>
        <p:spPr>
          <a:xfrm>
            <a:off x="766974" y="3616635"/>
            <a:ext cx="11328570" cy="3157146"/>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Two writes of pointer values(within a specific range) to consecutive locations in the MMIO region</a:t>
            </a: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Source address:</a:t>
            </a: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0x40000000–0x5fffffff (for peripheral MMIO), 0x20000000-0x20004fff (for RAM), or 0x8000000-0x801ffff (for Flash)</a:t>
            </a: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Destination address:</a:t>
            </a: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0x20000000-0x20004fff (for RAM)</a:t>
            </a:r>
          </a:p>
        </p:txBody>
      </p:sp>
    </p:spTree>
    <p:extLst>
      <p:ext uri="{BB962C8B-B14F-4D97-AF65-F5344CB8AC3E}">
        <p14:creationId xmlns:p14="http://schemas.microsoft.com/office/powerpoint/2010/main" val="201987311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23072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43789"/>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Multiple DMA Streams</a:t>
            </a:r>
            <a:r>
              <a:rPr lang="zh-CN" altLang="en-US" sz="2600" dirty="0">
                <a:solidFill>
                  <a:schemeClr val="bg1"/>
                </a:solidFill>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838701"/>
            <a:ext cx="9639260" cy="1384353"/>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往往包含多个</a:t>
            </a:r>
            <a:r>
              <a:rPr lang="en-US" altLang="zh-CN" sz="2400" dirty="0">
                <a:solidFill>
                  <a:schemeClr val="bg1"/>
                </a:solidFill>
                <a:latin typeface="微软雅黑" panose="020B0503020204020204" pitchFamily="34" charset="-122"/>
                <a:ea typeface="微软雅黑" panose="020B0503020204020204" pitchFamily="34" charset="-122"/>
              </a:rPr>
              <a:t>Stream</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Src</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Dst</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r>
              <a:rPr lang="zh-CN" altLang="en-US" sz="2400" dirty="0">
                <a:solidFill>
                  <a:schemeClr val="bg1"/>
                </a:solidFill>
                <a:latin typeface="微软雅黑" panose="020B0503020204020204" pitchFamily="34" charset="-122"/>
                <a:ea typeface="微软雅黑" panose="020B0503020204020204" pitchFamily="34" charset="-122"/>
              </a:rPr>
              <a:t>被写入连续且</a:t>
            </a:r>
            <a:r>
              <a:rPr lang="zh-CN" altLang="en-US" sz="2400" dirty="0">
                <a:solidFill>
                  <a:srgbClr val="02E695"/>
                </a:solidFill>
                <a:latin typeface="微软雅黑" panose="020B0503020204020204" pitchFamily="34" charset="-122"/>
                <a:ea typeface="微软雅黑" panose="020B0503020204020204" pitchFamily="34" charset="-122"/>
              </a:rPr>
              <a:t>对齐</a:t>
            </a:r>
            <a:r>
              <a:rPr lang="zh-CN" altLang="en-US" sz="2400" dirty="0">
                <a:solidFill>
                  <a:schemeClr val="bg1"/>
                </a:solidFill>
                <a:latin typeface="微软雅黑" panose="020B0503020204020204" pitchFamily="34" charset="-122"/>
                <a:ea typeface="微软雅黑" panose="020B0503020204020204" pitchFamily="34" charset="-122"/>
              </a:rPr>
              <a:t>的</a:t>
            </a:r>
            <a:r>
              <a:rPr lang="en-US" altLang="zh-CN" sz="2400" dirty="0">
                <a:solidFill>
                  <a:schemeClr val="bg1"/>
                </a:solidFill>
                <a:latin typeface="微软雅黑" panose="020B0503020204020204" pitchFamily="34" charset="-122"/>
                <a:ea typeface="微软雅黑" panose="020B0503020204020204" pitchFamily="34" charset="-122"/>
              </a:rPr>
              <a:t>DMA MMIO Registers</a:t>
            </a:r>
            <a:r>
              <a:rPr lang="zh-CN" altLang="en-US" sz="2400" dirty="0">
                <a:solidFill>
                  <a:schemeClr val="bg1"/>
                </a:solidFill>
                <a:latin typeface="微软雅黑" panose="020B0503020204020204" pitchFamily="34" charset="-122"/>
                <a:ea typeface="微软雅黑" panose="020B0503020204020204" pitchFamily="34" charset="-122"/>
              </a:rPr>
              <a:t> </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(Registers are 32-bit in width and 4-byte aligned in address)</a:t>
            </a:r>
          </a:p>
        </p:txBody>
      </p:sp>
      <p:grpSp>
        <p:nvGrpSpPr>
          <p:cNvPr id="30" name="组合 29">
            <a:extLst>
              <a:ext uri="{FF2B5EF4-FFF2-40B4-BE49-F238E27FC236}">
                <a16:creationId xmlns:a16="http://schemas.microsoft.com/office/drawing/2014/main" id="{A3861213-97EA-42D1-A48D-B9BD2784163C}"/>
              </a:ext>
            </a:extLst>
          </p:cNvPr>
          <p:cNvGrpSpPr/>
          <p:nvPr/>
        </p:nvGrpSpPr>
        <p:grpSpPr>
          <a:xfrm>
            <a:off x="176215" y="3312459"/>
            <a:ext cx="442220" cy="442220"/>
            <a:chOff x="682349" y="1739909"/>
            <a:chExt cx="551019" cy="551019"/>
          </a:xfrm>
        </p:grpSpPr>
        <p:sp>
          <p:nvSpPr>
            <p:cNvPr id="31" name="椭圆 30">
              <a:extLst>
                <a:ext uri="{FF2B5EF4-FFF2-40B4-BE49-F238E27FC236}">
                  <a16:creationId xmlns:a16="http://schemas.microsoft.com/office/drawing/2014/main" id="{E9827216-B668-440C-878D-96662027E09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a:extLst>
                <a:ext uri="{FF2B5EF4-FFF2-40B4-BE49-F238E27FC236}">
                  <a16:creationId xmlns:a16="http://schemas.microsoft.com/office/drawing/2014/main" id="{E2CC5C9B-1730-421C-8A60-88E80FF93F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3" name="文本框 32">
            <a:extLst>
              <a:ext uri="{FF2B5EF4-FFF2-40B4-BE49-F238E27FC236}">
                <a16:creationId xmlns:a16="http://schemas.microsoft.com/office/drawing/2014/main" id="{09E63449-6349-4953-BF05-0C9211BF70D3}"/>
              </a:ext>
            </a:extLst>
          </p:cNvPr>
          <p:cNvSpPr txBox="1"/>
          <p:nvPr/>
        </p:nvSpPr>
        <p:spPr>
          <a:xfrm>
            <a:off x="711412" y="3325523"/>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Determines the transfer direction</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232BE30-615B-4A2D-83AD-BBCDCDC4A3A5}"/>
              </a:ext>
            </a:extLst>
          </p:cNvPr>
          <p:cNvSpPr txBox="1"/>
          <p:nvPr/>
        </p:nvSpPr>
        <p:spPr>
          <a:xfrm>
            <a:off x="711412" y="3831030"/>
            <a:ext cx="9203830" cy="1384353"/>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通过</a:t>
            </a:r>
            <a:r>
              <a:rPr lang="en-US" altLang="zh-CN" sz="2400" dirty="0">
                <a:solidFill>
                  <a:schemeClr val="bg1"/>
                </a:solidFill>
                <a:latin typeface="微软雅黑" panose="020B0503020204020204" pitchFamily="34" charset="-122"/>
                <a:ea typeface="微软雅黑" panose="020B0503020204020204" pitchFamily="34" charset="-122"/>
              </a:rPr>
              <a:t>Stream Config Pattern</a:t>
            </a:r>
            <a:r>
              <a:rPr lang="zh-CN" altLang="en-US" sz="2400" dirty="0">
                <a:solidFill>
                  <a:schemeClr val="bg1"/>
                </a:solidFill>
                <a:latin typeface="微软雅黑" panose="020B0503020204020204" pitchFamily="34" charset="-122"/>
                <a:ea typeface="微软雅黑" panose="020B0503020204020204" pitchFamily="34" charset="-122"/>
              </a:rPr>
              <a:t>捕捉到</a:t>
            </a:r>
            <a:r>
              <a:rPr lang="en-US" altLang="zh-CN" sz="2400" dirty="0">
                <a:solidFill>
                  <a:schemeClr val="bg1"/>
                </a:solidFill>
                <a:latin typeface="微软雅黑" panose="020B0503020204020204" pitchFamily="34" charset="-122"/>
                <a:ea typeface="微软雅黑" panose="020B0503020204020204" pitchFamily="34" charset="-122"/>
              </a:rPr>
              <a:t>DMA Channel</a:t>
            </a:r>
            <a:r>
              <a:rPr lang="zh-CN" altLang="en-US" sz="2400" dirty="0">
                <a:solidFill>
                  <a:schemeClr val="bg1"/>
                </a:solidFill>
                <a:latin typeface="微软雅黑" panose="020B0503020204020204" pitchFamily="34" charset="-122"/>
                <a:ea typeface="微软雅黑" panose="020B0503020204020204" pitchFamily="34" charset="-122"/>
              </a:rPr>
              <a:t>创建之后，可以通过跟踪固件后续对</a:t>
            </a:r>
            <a:r>
              <a:rPr lang="en-US" altLang="zh-CN" sz="2400" dirty="0">
                <a:solidFill>
                  <a:schemeClr val="bg1"/>
                </a:solidFill>
                <a:latin typeface="微软雅黑" panose="020B0503020204020204" pitchFamily="34" charset="-122"/>
                <a:ea typeface="微软雅黑" panose="020B0503020204020204" pitchFamily="34" charset="-122"/>
              </a:rPr>
              <a:t>destination</a:t>
            </a:r>
            <a:r>
              <a:rPr lang="zh-CN" altLang="en-US" sz="2400" dirty="0">
                <a:solidFill>
                  <a:schemeClr val="bg1"/>
                </a:solidFill>
                <a:latin typeface="微软雅黑" panose="020B0503020204020204" pitchFamily="34" charset="-122"/>
                <a:ea typeface="微软雅黑" panose="020B0503020204020204" pitchFamily="34" charset="-122"/>
              </a:rPr>
              <a:t>的操作</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读</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写</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，来确定</a:t>
            </a:r>
            <a:r>
              <a:rPr lang="en-US" altLang="zh-CN" sz="2400" dirty="0">
                <a:solidFill>
                  <a:schemeClr val="bg1"/>
                </a:solidFill>
                <a:latin typeface="微软雅黑" panose="020B0503020204020204" pitchFamily="34" charset="-122"/>
                <a:ea typeface="微软雅黑" panose="020B0503020204020204" pitchFamily="34" charset="-122"/>
              </a:rPr>
              <a:t>Channel</a:t>
            </a:r>
            <a:r>
              <a:rPr lang="zh-CN" altLang="en-US" sz="2400" dirty="0">
                <a:solidFill>
                  <a:schemeClr val="bg1"/>
                </a:solidFill>
                <a:latin typeface="微软雅黑" panose="020B0503020204020204" pitchFamily="34" charset="-122"/>
                <a:ea typeface="微软雅黑" panose="020B0503020204020204" pitchFamily="34" charset="-122"/>
              </a:rPr>
              <a:t>的方向</a:t>
            </a:r>
            <a:r>
              <a:rPr lang="en-US" altLang="zh-CN" sz="2400" dirty="0">
                <a:solidFill>
                  <a:schemeClr val="bg1"/>
                </a:solidFill>
                <a:latin typeface="微软雅黑" panose="020B0503020204020204" pitchFamily="34" charset="-122"/>
                <a:ea typeface="微软雅黑" panose="020B0503020204020204" pitchFamily="34" charset="-122"/>
              </a:rPr>
              <a:t>(Input/</a:t>
            </a:r>
            <a:r>
              <a:rPr lang="en-US" altLang="zh-CN" sz="2400" dirty="0" err="1">
                <a:solidFill>
                  <a:schemeClr val="bg1"/>
                </a:solidFill>
                <a:latin typeface="微软雅黑" panose="020B0503020204020204" pitchFamily="34" charset="-122"/>
                <a:ea typeface="微软雅黑" panose="020B0503020204020204" pitchFamily="34" charset="-122"/>
              </a:rPr>
              <a:t>Ouput</a:t>
            </a:r>
            <a:r>
              <a:rPr lang="en-US" altLang="zh-CN" sz="2400" dirty="0">
                <a:solidFill>
                  <a:schemeClr val="bg1"/>
                </a:solidFill>
                <a:latin typeface="微软雅黑" panose="020B0503020204020204" pitchFamily="34" charset="-122"/>
                <a:ea typeface="微软雅黑" panose="020B0503020204020204" pitchFamily="34" charset="-122"/>
              </a:rPr>
              <a:t>)</a:t>
            </a:r>
          </a:p>
        </p:txBody>
      </p:sp>
      <p:grpSp>
        <p:nvGrpSpPr>
          <p:cNvPr id="15" name="组合 14">
            <a:extLst>
              <a:ext uri="{FF2B5EF4-FFF2-40B4-BE49-F238E27FC236}">
                <a16:creationId xmlns:a16="http://schemas.microsoft.com/office/drawing/2014/main" id="{B3EEFC33-7DF5-4986-9A75-7C4501A3A976}"/>
              </a:ext>
            </a:extLst>
          </p:cNvPr>
          <p:cNvGrpSpPr/>
          <p:nvPr/>
        </p:nvGrpSpPr>
        <p:grpSpPr>
          <a:xfrm>
            <a:off x="176215" y="5317852"/>
            <a:ext cx="442220" cy="442220"/>
            <a:chOff x="682349" y="1739909"/>
            <a:chExt cx="551019" cy="551019"/>
          </a:xfrm>
        </p:grpSpPr>
        <p:sp>
          <p:nvSpPr>
            <p:cNvPr id="16" name="椭圆 15">
              <a:extLst>
                <a:ext uri="{FF2B5EF4-FFF2-40B4-BE49-F238E27FC236}">
                  <a16:creationId xmlns:a16="http://schemas.microsoft.com/office/drawing/2014/main" id="{224BB4E8-9294-434C-A0CF-C065240F2E31}"/>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a:extLst>
                <a:ext uri="{FF2B5EF4-FFF2-40B4-BE49-F238E27FC236}">
                  <a16:creationId xmlns:a16="http://schemas.microsoft.com/office/drawing/2014/main" id="{5DC19855-637B-4A22-B1C7-489ECBABCA1C}"/>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9" name="文本框 18">
            <a:extLst>
              <a:ext uri="{FF2B5EF4-FFF2-40B4-BE49-F238E27FC236}">
                <a16:creationId xmlns:a16="http://schemas.microsoft.com/office/drawing/2014/main" id="{A1EECCE2-B7D8-4449-BD28-A049A4A37AFF}"/>
              </a:ext>
            </a:extLst>
          </p:cNvPr>
          <p:cNvSpPr txBox="1"/>
          <p:nvPr/>
        </p:nvSpPr>
        <p:spPr>
          <a:xfrm>
            <a:off x="711412" y="5330916"/>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Responding to DMA Data Read:</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8EAB403-8217-49A6-B316-75A4F5C09CF7}"/>
              </a:ext>
            </a:extLst>
          </p:cNvPr>
          <p:cNvSpPr txBox="1"/>
          <p:nvPr/>
        </p:nvSpPr>
        <p:spPr>
          <a:xfrm>
            <a:off x="711412" y="5925828"/>
            <a:ext cx="9639260" cy="497957"/>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直接将</a:t>
            </a:r>
            <a:r>
              <a:rPr lang="en-US" altLang="zh-CN" sz="2400" dirty="0">
                <a:solidFill>
                  <a:schemeClr val="bg1"/>
                </a:solidFill>
                <a:latin typeface="微软雅黑" panose="020B0503020204020204" pitchFamily="34" charset="-122"/>
                <a:ea typeface="微软雅黑" panose="020B0503020204020204" pitchFamily="34" charset="-122"/>
              </a:rPr>
              <a:t>Fuzz</a:t>
            </a:r>
            <a:r>
              <a:rPr lang="zh-CN" altLang="en-US" sz="2400" dirty="0">
                <a:solidFill>
                  <a:schemeClr val="bg1"/>
                </a:solidFill>
                <a:latin typeface="微软雅黑" panose="020B0503020204020204" pitchFamily="34" charset="-122"/>
                <a:ea typeface="微软雅黑" panose="020B0503020204020204" pitchFamily="34" charset="-122"/>
              </a:rPr>
              <a:t>等动态分析工具的输入传入</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0725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75158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764650"/>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Pattern variations</a:t>
            </a:r>
            <a:r>
              <a:rPr lang="zh-CN" altLang="en-US" sz="2600" dirty="0">
                <a:solidFill>
                  <a:schemeClr val="bg1"/>
                </a:solidFill>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2359562"/>
            <a:ext cx="10877158" cy="941155"/>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Multiple(three) destination addresses are specified in one configuration. This occurs when a DMA transfer operates in the </a:t>
            </a:r>
            <a:r>
              <a:rPr lang="en-US" altLang="zh-CN" sz="2400" dirty="0">
                <a:solidFill>
                  <a:srgbClr val="02E695"/>
                </a:solidFill>
                <a:latin typeface="微软雅黑" panose="020B0503020204020204" pitchFamily="34" charset="-122"/>
                <a:ea typeface="微软雅黑" panose="020B0503020204020204" pitchFamily="34" charset="-122"/>
              </a:rPr>
              <a:t>circular mode</a:t>
            </a:r>
            <a:r>
              <a:rPr lang="en-US" altLang="zh-CN" sz="2400" dirty="0">
                <a:solidFill>
                  <a:schemeClr val="bg1"/>
                </a:solidFill>
                <a:latin typeface="微软雅黑" panose="020B0503020204020204" pitchFamily="34" charset="-122"/>
                <a:ea typeface="微软雅黑" panose="020B0503020204020204" pitchFamily="34" charset="-122"/>
              </a:rPr>
              <a:t>.</a:t>
            </a:r>
          </a:p>
        </p:txBody>
      </p:sp>
      <p:pic>
        <p:nvPicPr>
          <p:cNvPr id="15" name="图片 14" descr="在这里插入图片描述">
            <a:extLst>
              <a:ext uri="{FF2B5EF4-FFF2-40B4-BE49-F238E27FC236}">
                <a16:creationId xmlns:a16="http://schemas.microsoft.com/office/drawing/2014/main" id="{65BF0DEE-96DB-44AA-8416-1D9EA5C4C2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3820" y="3403186"/>
            <a:ext cx="4352925" cy="828675"/>
          </a:xfrm>
          <a:prstGeom prst="rect">
            <a:avLst/>
          </a:prstGeom>
          <a:noFill/>
          <a:ln>
            <a:noFill/>
          </a:ln>
        </p:spPr>
      </p:pic>
      <p:pic>
        <p:nvPicPr>
          <p:cNvPr id="16" name="图片 15" descr="在这里插入图片描述">
            <a:extLst>
              <a:ext uri="{FF2B5EF4-FFF2-40B4-BE49-F238E27FC236}">
                <a16:creationId xmlns:a16="http://schemas.microsoft.com/office/drawing/2014/main" id="{17F77C6E-83EA-4ECB-84DB-195FF88DF1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62491" y="3403185"/>
            <a:ext cx="4352925" cy="828675"/>
          </a:xfrm>
          <a:prstGeom prst="rect">
            <a:avLst/>
          </a:prstGeom>
          <a:noFill/>
          <a:ln>
            <a:noFill/>
          </a:ln>
        </p:spPr>
      </p:pic>
      <p:grpSp>
        <p:nvGrpSpPr>
          <p:cNvPr id="18" name="组合 17">
            <a:extLst>
              <a:ext uri="{FF2B5EF4-FFF2-40B4-BE49-F238E27FC236}">
                <a16:creationId xmlns:a16="http://schemas.microsoft.com/office/drawing/2014/main" id="{553FC286-756F-4CCB-840C-44254A5A3058}"/>
              </a:ext>
            </a:extLst>
          </p:cNvPr>
          <p:cNvGrpSpPr/>
          <p:nvPr/>
        </p:nvGrpSpPr>
        <p:grpSpPr>
          <a:xfrm>
            <a:off x="231777" y="4339720"/>
            <a:ext cx="442220" cy="442220"/>
            <a:chOff x="682349" y="1739909"/>
            <a:chExt cx="551019" cy="551019"/>
          </a:xfrm>
        </p:grpSpPr>
        <p:sp>
          <p:nvSpPr>
            <p:cNvPr id="19" name="椭圆 18">
              <a:extLst>
                <a:ext uri="{FF2B5EF4-FFF2-40B4-BE49-F238E27FC236}">
                  <a16:creationId xmlns:a16="http://schemas.microsoft.com/office/drawing/2014/main" id="{E96C56BC-9F88-4AEF-A386-C2F1F2C12838}"/>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a:extLst>
                <a:ext uri="{FF2B5EF4-FFF2-40B4-BE49-F238E27FC236}">
                  <a16:creationId xmlns:a16="http://schemas.microsoft.com/office/drawing/2014/main" id="{CC8EBDE0-111C-4702-BB16-F5E2CE70DD5A}"/>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1" name="文本框 20">
            <a:extLst>
              <a:ext uri="{FF2B5EF4-FFF2-40B4-BE49-F238E27FC236}">
                <a16:creationId xmlns:a16="http://schemas.microsoft.com/office/drawing/2014/main" id="{3CF60694-47F6-4CD1-8E58-69D1FF6FEA77}"/>
              </a:ext>
            </a:extLst>
          </p:cNvPr>
          <p:cNvSpPr txBox="1"/>
          <p:nvPr/>
        </p:nvSpPr>
        <p:spPr>
          <a:xfrm>
            <a:off x="766974" y="4352784"/>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Pattern Limitation</a:t>
            </a:r>
            <a:r>
              <a:rPr lang="zh-CN" altLang="en-US" sz="2600" dirty="0">
                <a:solidFill>
                  <a:schemeClr val="bg1"/>
                </a:solidFill>
                <a:latin typeface="微软雅黑" panose="020B0503020204020204" pitchFamily="34" charset="-122"/>
                <a:ea typeface="微软雅黑" panose="020B0503020204020204" pitchFamily="34" charset="-122"/>
              </a:rPr>
              <a:t>：</a:t>
            </a:r>
          </a:p>
        </p:txBody>
      </p:sp>
      <p:sp>
        <p:nvSpPr>
          <p:cNvPr id="23" name="文本框 22">
            <a:extLst>
              <a:ext uri="{FF2B5EF4-FFF2-40B4-BE49-F238E27FC236}">
                <a16:creationId xmlns:a16="http://schemas.microsoft.com/office/drawing/2014/main" id="{93563776-5398-4042-B1B6-22BDF0ED929E}"/>
              </a:ext>
            </a:extLst>
          </p:cNvPr>
          <p:cNvSpPr txBox="1"/>
          <p:nvPr/>
        </p:nvSpPr>
        <p:spPr>
          <a:xfrm>
            <a:off x="766974" y="4947696"/>
            <a:ext cx="10877158" cy="1827552"/>
          </a:xfrm>
          <a:prstGeom prst="rect">
            <a:avLst/>
          </a:prstGeom>
          <a:noFill/>
        </p:spPr>
        <p:txBody>
          <a:bodyPr wrap="square" rtlCol="0">
            <a:spAutoFit/>
          </a:bodyPr>
          <a:lstStyle/>
          <a:p>
            <a:pPr marL="457200" indent="-457200">
              <a:lnSpc>
                <a:spcPct val="120000"/>
              </a:lnSpc>
              <a:buAutoNum type="arabicParenBoth"/>
            </a:pPr>
            <a:r>
              <a:rPr lang="zh-CN" altLang="en-US" sz="2400" dirty="0">
                <a:solidFill>
                  <a:schemeClr val="bg1"/>
                </a:solidFill>
                <a:latin typeface="微软雅黑" panose="020B0503020204020204" pitchFamily="34" charset="-122"/>
                <a:ea typeface="微软雅黑" panose="020B0503020204020204" pitchFamily="34" charset="-122"/>
              </a:rPr>
              <a:t>在一些高端</a:t>
            </a:r>
            <a:r>
              <a:rPr lang="en-US" altLang="zh-CN" sz="2400" dirty="0">
                <a:solidFill>
                  <a:schemeClr val="bg1"/>
                </a:solidFill>
                <a:latin typeface="微软雅黑" panose="020B0503020204020204" pitchFamily="34" charset="-122"/>
                <a:ea typeface="微软雅黑" panose="020B0503020204020204" pitchFamily="34" charset="-122"/>
              </a:rPr>
              <a:t>SoC</a:t>
            </a:r>
            <a:r>
              <a:rPr lang="zh-CN" altLang="en-US" sz="2400" dirty="0">
                <a:solidFill>
                  <a:schemeClr val="bg1"/>
                </a:solidFill>
                <a:latin typeface="微软雅黑" panose="020B0503020204020204" pitchFamily="34" charset="-122"/>
                <a:ea typeface="微软雅黑" panose="020B0503020204020204" pitchFamily="34" charset="-122"/>
              </a:rPr>
              <a:t>中可能会出现，</a:t>
            </a:r>
            <a:r>
              <a:rPr lang="en-US" altLang="zh-CN" sz="2400" dirty="0" err="1">
                <a:solidFill>
                  <a:schemeClr val="bg1"/>
                </a:solidFill>
                <a:latin typeface="微软雅黑" panose="020B0503020204020204" pitchFamily="34" charset="-122"/>
                <a:ea typeface="微软雅黑" panose="020B0503020204020204" pitchFamily="34" charset="-122"/>
              </a:rPr>
              <a:t>Src</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Dst</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不是写入</a:t>
            </a:r>
            <a:r>
              <a:rPr lang="en-US" altLang="zh-CN" sz="2400" dirty="0">
                <a:solidFill>
                  <a:schemeClr val="bg1"/>
                </a:solidFill>
                <a:latin typeface="微软雅黑" panose="020B0503020204020204" pitchFamily="34" charset="-122"/>
                <a:ea typeface="微软雅黑" panose="020B0503020204020204" pitchFamily="34" charset="-122"/>
              </a:rPr>
              <a:t>DMA MMIO regs</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而是直接写入</a:t>
            </a:r>
            <a:r>
              <a:rPr lang="en-US" altLang="zh-CN" sz="2400" dirty="0">
                <a:solidFill>
                  <a:schemeClr val="bg1"/>
                </a:solidFill>
                <a:latin typeface="微软雅黑" panose="020B0503020204020204" pitchFamily="34" charset="-122"/>
                <a:ea typeface="微软雅黑" panose="020B0503020204020204" pitchFamily="34" charset="-122"/>
              </a:rPr>
              <a:t>RAM</a:t>
            </a: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(2) </a:t>
            </a:r>
            <a:r>
              <a:rPr lang="zh-CN" altLang="en-US" sz="2400" dirty="0">
                <a:solidFill>
                  <a:schemeClr val="bg1"/>
                </a:solidFill>
                <a:latin typeface="微软雅黑" panose="020B0503020204020204" pitchFamily="34" charset="-122"/>
                <a:ea typeface="微软雅黑" panose="020B0503020204020204" pitchFamily="34" charset="-122"/>
              </a:rPr>
              <a:t>有些</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控制器</a:t>
            </a:r>
            <a:r>
              <a:rPr lang="en-US" altLang="zh-CN" sz="2400" dirty="0">
                <a:solidFill>
                  <a:schemeClr val="bg1"/>
                </a:solidFill>
                <a:latin typeface="微软雅黑" panose="020B0503020204020204" pitchFamily="34" charset="-122"/>
                <a:ea typeface="微软雅黑" panose="020B0503020204020204" pitchFamily="34" charset="-122"/>
              </a:rPr>
              <a:t>(NRF52832 </a:t>
            </a:r>
            <a:r>
              <a:rPr lang="en-US" altLang="zh-CN" sz="2400" dirty="0" err="1">
                <a:solidFill>
                  <a:schemeClr val="bg1"/>
                </a:solidFill>
                <a:latin typeface="微软雅黑" panose="020B0503020204020204" pitchFamily="34" charset="-122"/>
                <a:ea typeface="微软雅黑" panose="020B0503020204020204" pitchFamily="34" charset="-122"/>
              </a:rPr>
              <a:t>easyDMA</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，只要求一个</a:t>
            </a:r>
            <a:r>
              <a:rPr lang="en-US" altLang="zh-CN" sz="2400" dirty="0" err="1">
                <a:solidFill>
                  <a:schemeClr val="bg1"/>
                </a:solidFill>
                <a:latin typeface="微软雅黑" panose="020B0503020204020204" pitchFamily="34" charset="-122"/>
                <a:ea typeface="微软雅黑" panose="020B0503020204020204" pitchFamily="34" charset="-122"/>
              </a:rPr>
              <a:t>Dst</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Src</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r>
              <a:rPr lang="zh-CN" altLang="en-US" sz="2400" dirty="0">
                <a:solidFill>
                  <a:schemeClr val="bg1"/>
                </a:solidFill>
                <a:latin typeface="微软雅黑" panose="020B0503020204020204" pitchFamily="34" charset="-122"/>
                <a:ea typeface="微软雅黑" panose="020B0503020204020204" pitchFamily="34" charset="-122"/>
              </a:rPr>
              <a:t>是默认的</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9D4C1FC-1829-4E40-9A63-6D5AE4A02F27}"/>
              </a:ext>
            </a:extLst>
          </p:cNvPr>
          <p:cNvSpPr txBox="1"/>
          <p:nvPr/>
        </p:nvSpPr>
        <p:spPr>
          <a:xfrm>
            <a:off x="176215" y="1092904"/>
            <a:ext cx="6743660" cy="492443"/>
          </a:xfrm>
          <a:prstGeom prst="rect">
            <a:avLst/>
          </a:prstGeom>
          <a:noFill/>
        </p:spPr>
        <p:txBody>
          <a:bodyPr wrap="square" rtlCol="0">
            <a:spAutoFit/>
          </a:bodyPr>
          <a:lstStyle/>
          <a:p>
            <a:r>
              <a:rPr lang="en-US" altLang="zh-CN" sz="2600" dirty="0">
                <a:solidFill>
                  <a:srgbClr val="02E695"/>
                </a:solidFill>
                <a:latin typeface="微软雅黑" panose="020B0503020204020204" pitchFamily="34" charset="-122"/>
                <a:ea typeface="微软雅黑" panose="020B0503020204020204" pitchFamily="34" charset="-122"/>
              </a:rPr>
              <a:t>About pattern</a:t>
            </a:r>
            <a:r>
              <a:rPr lang="zh-CN" altLang="en-US" sz="2600" dirty="0">
                <a:solidFill>
                  <a:srgbClr val="02E695"/>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4182262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602657"/>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615721"/>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Unknown buffer size</a:t>
            </a:r>
            <a:r>
              <a:rPr lang="zh-CN" altLang="en-US" sz="2600" dirty="0">
                <a:solidFill>
                  <a:schemeClr val="bg1"/>
                </a:solidFill>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3" y="2150759"/>
            <a:ext cx="8874737" cy="1384353"/>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动态推测</a:t>
            </a:r>
            <a:r>
              <a:rPr lang="en-US" altLang="zh-CN" sz="2400" dirty="0">
                <a:solidFill>
                  <a:schemeClr val="bg1"/>
                </a:solidFill>
                <a:latin typeface="微软雅黑" panose="020B0503020204020204" pitchFamily="34" charset="-122"/>
                <a:ea typeface="微软雅黑" panose="020B0503020204020204" pitchFamily="34" charset="-122"/>
              </a:rPr>
              <a:t>DMA Buffer</a:t>
            </a:r>
            <a:r>
              <a:rPr lang="zh-CN" altLang="en-US" sz="2400" dirty="0">
                <a:solidFill>
                  <a:schemeClr val="bg1"/>
                </a:solidFill>
                <a:latin typeface="微软雅黑" panose="020B0503020204020204" pitchFamily="34" charset="-122"/>
                <a:ea typeface="微软雅黑" panose="020B0503020204020204" pitchFamily="34" charset="-122"/>
              </a:rPr>
              <a:t>的长度</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(2)Span</a:t>
            </a:r>
            <a:r>
              <a:rPr lang="zh-CN" altLang="en-US" sz="2400" dirty="0">
                <a:solidFill>
                  <a:schemeClr val="bg1"/>
                </a:solidFill>
                <a:latin typeface="微软雅黑" panose="020B0503020204020204" pitchFamily="34" charset="-122"/>
                <a:ea typeface="微软雅黑" panose="020B0503020204020204" pitchFamily="34" charset="-122"/>
              </a:rPr>
              <a:t>被设置为</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内存度指令</a:t>
            </a:r>
            <a:r>
              <a:rPr lang="en-US" altLang="zh-CN" sz="2400" dirty="0">
                <a:solidFill>
                  <a:schemeClr val="bg1"/>
                </a:solidFill>
                <a:latin typeface="微软雅黑" panose="020B0503020204020204" pitchFamily="34" charset="-122"/>
                <a:ea typeface="微软雅黑" panose="020B0503020204020204" pitchFamily="34" charset="-122"/>
              </a:rPr>
              <a:t>(LOAD)</a:t>
            </a:r>
            <a:r>
              <a:rPr lang="zh-CN" altLang="en-US" sz="2400" dirty="0">
                <a:solidFill>
                  <a:schemeClr val="bg1"/>
                </a:solidFill>
                <a:latin typeface="微软雅黑" panose="020B0503020204020204" pitchFamily="34" charset="-122"/>
                <a:ea typeface="微软雅黑" panose="020B0503020204020204" pitchFamily="34" charset="-122"/>
              </a:rPr>
              <a:t>的两倍</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(3)Endianness Conversion Issue</a:t>
            </a:r>
          </a:p>
        </p:txBody>
      </p:sp>
      <p:sp>
        <p:nvSpPr>
          <p:cNvPr id="15" name="文本框 14">
            <a:extLst>
              <a:ext uri="{FF2B5EF4-FFF2-40B4-BE49-F238E27FC236}">
                <a16:creationId xmlns:a16="http://schemas.microsoft.com/office/drawing/2014/main" id="{D8C0533B-96B1-4FCB-92FB-3A44EEE7DCAE}"/>
              </a:ext>
            </a:extLst>
          </p:cNvPr>
          <p:cNvSpPr txBox="1"/>
          <p:nvPr/>
        </p:nvSpPr>
        <p:spPr>
          <a:xfrm>
            <a:off x="117732" y="1051363"/>
            <a:ext cx="6743660" cy="492443"/>
          </a:xfrm>
          <a:prstGeom prst="rect">
            <a:avLst/>
          </a:prstGeom>
          <a:noFill/>
        </p:spPr>
        <p:txBody>
          <a:bodyPr wrap="square" rtlCol="0">
            <a:spAutoFit/>
          </a:bodyPr>
          <a:lstStyle/>
          <a:p>
            <a:r>
              <a:rPr lang="en-US" altLang="zh-CN" sz="2600" dirty="0">
                <a:solidFill>
                  <a:srgbClr val="02E695"/>
                </a:solidFill>
                <a:latin typeface="微软雅黑" panose="020B0503020204020204" pitchFamily="34" charset="-122"/>
                <a:ea typeface="微软雅黑" panose="020B0503020204020204" pitchFamily="34" charset="-122"/>
              </a:rPr>
              <a:t>About Responding to DMA Data Read:</a:t>
            </a:r>
            <a:endParaRPr lang="zh-CN" altLang="en-US" sz="2600" dirty="0">
              <a:solidFill>
                <a:srgbClr val="02E695"/>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FAE4C884-EEA9-4C3E-8BA4-D2F7C64E2993}"/>
              </a:ext>
            </a:extLst>
          </p:cNvPr>
          <p:cNvPicPr/>
          <p:nvPr/>
        </p:nvPicPr>
        <p:blipFill>
          <a:blip r:embed="rId3"/>
          <a:stretch>
            <a:fillRect/>
          </a:stretch>
        </p:blipFill>
        <p:spPr>
          <a:xfrm>
            <a:off x="1870157" y="3535112"/>
            <a:ext cx="7477323" cy="3252535"/>
          </a:xfrm>
          <a:prstGeom prst="rect">
            <a:avLst/>
          </a:prstGeom>
        </p:spPr>
      </p:pic>
    </p:spTree>
    <p:extLst>
      <p:ext uri="{BB962C8B-B14F-4D97-AF65-F5344CB8AC3E}">
        <p14:creationId xmlns:p14="http://schemas.microsoft.com/office/powerpoint/2010/main" val="1102130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30" name="组合 29">
            <a:extLst>
              <a:ext uri="{FF2B5EF4-FFF2-40B4-BE49-F238E27FC236}">
                <a16:creationId xmlns:a16="http://schemas.microsoft.com/office/drawing/2014/main" id="{A3861213-97EA-42D1-A48D-B9BD2784163C}"/>
              </a:ext>
            </a:extLst>
          </p:cNvPr>
          <p:cNvGrpSpPr/>
          <p:nvPr/>
        </p:nvGrpSpPr>
        <p:grpSpPr>
          <a:xfrm>
            <a:off x="231777" y="1836557"/>
            <a:ext cx="442220" cy="442220"/>
            <a:chOff x="682349" y="1739909"/>
            <a:chExt cx="551019" cy="551019"/>
          </a:xfrm>
        </p:grpSpPr>
        <p:sp>
          <p:nvSpPr>
            <p:cNvPr id="31" name="椭圆 30">
              <a:extLst>
                <a:ext uri="{FF2B5EF4-FFF2-40B4-BE49-F238E27FC236}">
                  <a16:creationId xmlns:a16="http://schemas.microsoft.com/office/drawing/2014/main" id="{E9827216-B668-440C-878D-96662027E09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a:extLst>
                <a:ext uri="{FF2B5EF4-FFF2-40B4-BE49-F238E27FC236}">
                  <a16:creationId xmlns:a16="http://schemas.microsoft.com/office/drawing/2014/main" id="{E2CC5C9B-1730-421C-8A60-88E80FF93F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3" name="文本框 32">
            <a:extLst>
              <a:ext uri="{FF2B5EF4-FFF2-40B4-BE49-F238E27FC236}">
                <a16:creationId xmlns:a16="http://schemas.microsoft.com/office/drawing/2014/main" id="{09E63449-6349-4953-BF05-0C9211BF70D3}"/>
              </a:ext>
            </a:extLst>
          </p:cNvPr>
          <p:cNvSpPr txBox="1"/>
          <p:nvPr/>
        </p:nvSpPr>
        <p:spPr>
          <a:xfrm>
            <a:off x="766974" y="1849621"/>
            <a:ext cx="6743660"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Dynamic channel terminations</a:t>
            </a:r>
            <a:r>
              <a:rPr lang="zh-CN" altLang="en-US" sz="2600" dirty="0">
                <a:solidFill>
                  <a:schemeClr val="bg1"/>
                </a:solidFill>
                <a:latin typeface="微软雅黑" panose="020B0503020204020204" pitchFamily="34" charset="-122"/>
                <a:ea typeface="微软雅黑" panose="020B0503020204020204" pitchFamily="34" charset="-122"/>
              </a:rPr>
              <a:t>：</a:t>
            </a:r>
          </a:p>
        </p:txBody>
      </p:sp>
      <p:sp>
        <p:nvSpPr>
          <p:cNvPr id="34" name="文本框 33">
            <a:extLst>
              <a:ext uri="{FF2B5EF4-FFF2-40B4-BE49-F238E27FC236}">
                <a16:creationId xmlns:a16="http://schemas.microsoft.com/office/drawing/2014/main" id="{0232BE30-615B-4A2D-83AD-BBCDCDC4A3A5}"/>
              </a:ext>
            </a:extLst>
          </p:cNvPr>
          <p:cNvSpPr txBox="1"/>
          <p:nvPr/>
        </p:nvSpPr>
        <p:spPr>
          <a:xfrm>
            <a:off x="766974" y="2617133"/>
            <a:ext cx="9203830" cy="2797048"/>
          </a:xfrm>
          <a:prstGeom prst="rect">
            <a:avLst/>
          </a:prstGeom>
          <a:noFill/>
        </p:spPr>
        <p:txBody>
          <a:bodyPr wrap="square" rtlCol="0">
            <a:spAutoFit/>
          </a:bodyP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可以通过两种信号来判断 </a:t>
            </a:r>
            <a:r>
              <a:rPr lang="en-US" altLang="zh-CN" sz="2400" dirty="0">
                <a:solidFill>
                  <a:schemeClr val="bg1"/>
                </a:solidFill>
                <a:latin typeface="微软雅黑" panose="020B0503020204020204" pitchFamily="34" charset="-122"/>
                <a:ea typeface="微软雅黑" panose="020B0503020204020204" pitchFamily="34" charset="-122"/>
              </a:rPr>
              <a:t>DMA Channel </a:t>
            </a:r>
            <a:r>
              <a:rPr lang="zh-CN" altLang="en-US" sz="2400" dirty="0">
                <a:solidFill>
                  <a:schemeClr val="bg1"/>
                </a:solidFill>
                <a:latin typeface="微软雅黑" panose="020B0503020204020204" pitchFamily="34" charset="-122"/>
                <a:ea typeface="微软雅黑" panose="020B0503020204020204" pitchFamily="34" charset="-122"/>
              </a:rPr>
              <a:t>销毁了：</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）新捕捉到的</a:t>
            </a:r>
            <a:r>
              <a:rPr lang="en-US" altLang="zh-CN" sz="2400" dirty="0">
                <a:solidFill>
                  <a:schemeClr val="bg1"/>
                </a:solidFill>
                <a:latin typeface="微软雅黑" panose="020B0503020204020204" pitchFamily="34" charset="-122"/>
                <a:ea typeface="微软雅黑" panose="020B0503020204020204" pitchFamily="34" charset="-122"/>
              </a:rPr>
              <a:t>DMA Stream Configuration </a:t>
            </a:r>
            <a:r>
              <a:rPr lang="zh-CN" altLang="en-US" sz="2400" dirty="0">
                <a:solidFill>
                  <a:schemeClr val="bg1"/>
                </a:solidFill>
                <a:latin typeface="微软雅黑" panose="020B0503020204020204" pitchFamily="34" charset="-122"/>
                <a:ea typeface="微软雅黑" panose="020B0503020204020204" pitchFamily="34" charset="-122"/>
              </a:rPr>
              <a:t>设置了与现有</a:t>
            </a:r>
            <a:r>
              <a:rPr lang="en-US" altLang="zh-CN" sz="2400" dirty="0">
                <a:solidFill>
                  <a:schemeClr val="bg1"/>
                </a:solidFill>
                <a:latin typeface="微软雅黑" panose="020B0503020204020204" pitchFamily="34" charset="-122"/>
                <a:ea typeface="微软雅黑" panose="020B0503020204020204" pitchFamily="34" charset="-122"/>
              </a:rPr>
              <a:t>channel</a:t>
            </a:r>
            <a:r>
              <a:rPr lang="zh-CN" altLang="en-US" sz="2400" dirty="0">
                <a:solidFill>
                  <a:schemeClr val="bg1"/>
                </a:solidFill>
                <a:latin typeface="微软雅黑" panose="020B0503020204020204" pitchFamily="34" charset="-122"/>
                <a:ea typeface="微软雅黑" panose="020B0503020204020204" pitchFamily="34" charset="-122"/>
              </a:rPr>
              <a:t>相同的</a:t>
            </a:r>
            <a:r>
              <a:rPr lang="en-US" altLang="zh-CN" sz="2400" dirty="0" err="1">
                <a:solidFill>
                  <a:schemeClr val="bg1"/>
                </a:solidFill>
                <a:latin typeface="微软雅黑" panose="020B0503020204020204" pitchFamily="34" charset="-122"/>
                <a:ea typeface="微软雅黑" panose="020B0503020204020204" pitchFamily="34" charset="-122"/>
              </a:rPr>
              <a:t>Src</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Dst</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）如果固件对</a:t>
            </a:r>
            <a:r>
              <a:rPr lang="en-US" altLang="zh-CN" sz="2400" dirty="0" err="1">
                <a:solidFill>
                  <a:schemeClr val="bg1"/>
                </a:solidFill>
                <a:latin typeface="微软雅黑" panose="020B0503020204020204" pitchFamily="34" charset="-122"/>
                <a:ea typeface="微软雅黑" panose="020B0503020204020204" pitchFamily="34" charset="-122"/>
              </a:rPr>
              <a:t>Src</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Addr</a:t>
            </a:r>
            <a:r>
              <a:rPr lang="zh-CN" altLang="en-US" sz="2400" dirty="0">
                <a:solidFill>
                  <a:schemeClr val="bg1"/>
                </a:solidFill>
                <a:latin typeface="微软雅黑" panose="020B0503020204020204" pitchFamily="34" charset="-122"/>
                <a:ea typeface="微软雅黑" panose="020B0503020204020204" pitchFamily="34" charset="-122"/>
              </a:rPr>
              <a:t>进行了</a:t>
            </a:r>
            <a:r>
              <a:rPr lang="en-US" altLang="zh-CN" sz="2400" dirty="0">
                <a:solidFill>
                  <a:schemeClr val="bg1"/>
                </a:solidFill>
                <a:latin typeface="微软雅黑" panose="020B0503020204020204" pitchFamily="34" charset="-122"/>
                <a:ea typeface="微软雅黑" panose="020B0503020204020204" pitchFamily="34" charset="-122"/>
              </a:rPr>
              <a:t>Write</a:t>
            </a:r>
            <a:r>
              <a:rPr lang="zh-CN" altLang="en-US" sz="2400" dirty="0">
                <a:solidFill>
                  <a:schemeClr val="bg1"/>
                </a:solidFill>
                <a:latin typeface="微软雅黑" panose="020B0503020204020204" pitchFamily="34" charset="-122"/>
                <a:ea typeface="微软雅黑" panose="020B0503020204020204" pitchFamily="34" charset="-122"/>
              </a:rPr>
              <a:t>操作，说明之前的</a:t>
            </a:r>
            <a:r>
              <a:rPr lang="en-US" altLang="zh-CN" sz="2400" dirty="0">
                <a:solidFill>
                  <a:schemeClr val="bg1"/>
                </a:solidFill>
                <a:latin typeface="微软雅黑" panose="020B0503020204020204" pitchFamily="34" charset="-122"/>
                <a:ea typeface="微软雅黑" panose="020B0503020204020204" pitchFamily="34" charset="-122"/>
              </a:rPr>
              <a:t>DMA Channel</a:t>
            </a:r>
            <a:r>
              <a:rPr lang="zh-CN" altLang="en-US" sz="2400" dirty="0">
                <a:solidFill>
                  <a:schemeClr val="bg1"/>
                </a:solidFill>
                <a:latin typeface="微软雅黑" panose="020B0503020204020204" pitchFamily="34" charset="-122"/>
                <a:ea typeface="微软雅黑" panose="020B0503020204020204" pitchFamily="34" charset="-122"/>
              </a:rPr>
              <a:t>已经失效了</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8C0533B-96B1-4FCB-92FB-3A44EEE7DCAE}"/>
              </a:ext>
            </a:extLst>
          </p:cNvPr>
          <p:cNvSpPr txBox="1"/>
          <p:nvPr/>
        </p:nvSpPr>
        <p:spPr>
          <a:xfrm>
            <a:off x="117732" y="1051363"/>
            <a:ext cx="6743660" cy="492443"/>
          </a:xfrm>
          <a:prstGeom prst="rect">
            <a:avLst/>
          </a:prstGeom>
          <a:noFill/>
        </p:spPr>
        <p:txBody>
          <a:bodyPr wrap="square" rtlCol="0">
            <a:spAutoFit/>
          </a:bodyPr>
          <a:lstStyle/>
          <a:p>
            <a:r>
              <a:rPr lang="en-US" altLang="zh-CN" sz="2600" dirty="0">
                <a:solidFill>
                  <a:srgbClr val="02E695"/>
                </a:solidFill>
                <a:latin typeface="微软雅黑" panose="020B0503020204020204" pitchFamily="34" charset="-122"/>
                <a:ea typeface="微软雅黑" panose="020B0503020204020204" pitchFamily="34" charset="-122"/>
              </a:rPr>
              <a:t>About Responding to DMA Data Read:</a:t>
            </a:r>
            <a:endParaRPr lang="zh-CN" altLang="en-US" sz="2600" dirty="0">
              <a:solidFill>
                <a:srgbClr val="02E69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82252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3975835547"/>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329"/>
            <a:ext cx="4724400"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7541" y="1058759"/>
            <a:ext cx="360000" cy="360000"/>
          </a:xfrm>
          <a:prstGeom prst="rect">
            <a:avLst/>
          </a:prstGeom>
        </p:spPr>
      </p:pic>
      <p:sp>
        <p:nvSpPr>
          <p:cNvPr id="37" name="矩形 36">
            <a:extLst>
              <a:ext uri="{FF2B5EF4-FFF2-40B4-BE49-F238E27FC236}">
                <a16:creationId xmlns:a16="http://schemas.microsoft.com/office/drawing/2014/main" id="{CBE4404E-EFEB-4B2E-AAEC-6EEDDEDA9C2D}"/>
              </a:ext>
            </a:extLst>
          </p:cNvPr>
          <p:cNvSpPr/>
          <p:nvPr/>
        </p:nvSpPr>
        <p:spPr>
          <a:xfrm>
            <a:off x="4156471" y="1028957"/>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80074D21-F346-4737-B087-DAD3A391CF3A}"/>
              </a:ext>
            </a:extLst>
          </p:cNvPr>
          <p:cNvSpPr/>
          <p:nvPr/>
        </p:nvSpPr>
        <p:spPr>
          <a:xfrm>
            <a:off x="4091347" y="963567"/>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a:extLst>
              <a:ext uri="{FF2B5EF4-FFF2-40B4-BE49-F238E27FC236}">
                <a16:creationId xmlns:a16="http://schemas.microsoft.com/office/drawing/2014/main" id="{17FE60F6-262F-4FE1-9A99-0BCBB8FE3CF5}"/>
              </a:ext>
            </a:extLst>
          </p:cNvPr>
          <p:cNvSpPr/>
          <p:nvPr/>
        </p:nvSpPr>
        <p:spPr>
          <a:xfrm>
            <a:off x="4156471" y="1004715"/>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52" name="文本框 51">
            <a:extLst>
              <a:ext uri="{FF2B5EF4-FFF2-40B4-BE49-F238E27FC236}">
                <a16:creationId xmlns:a16="http://schemas.microsoft.com/office/drawing/2014/main" id="{3C395B77-92AD-4595-98C4-FC0CC3B31D4F}"/>
              </a:ext>
            </a:extLst>
          </p:cNvPr>
          <p:cNvSpPr txBox="1"/>
          <p:nvPr/>
        </p:nvSpPr>
        <p:spPr>
          <a:xfrm>
            <a:off x="-864494" y="2840693"/>
            <a:ext cx="5361360" cy="923330"/>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a:solidFill>
                  <a:srgbClr val="02E695"/>
                </a:solidFill>
                <a:latin typeface="Nexa Light" panose="02000000000000000000" pitchFamily="50" charset="0"/>
              </a:rPr>
              <a:t>CONTENTS</a:t>
            </a:r>
            <a:endParaRPr lang="zh-CN" altLang="en-US">
              <a:solidFill>
                <a:srgbClr val="02E695"/>
              </a:solidFill>
              <a:latin typeface="Nexa Light" panose="02000000000000000000" pitchFamily="50" charset="0"/>
            </a:endParaRPr>
          </a:p>
        </p:txBody>
      </p:sp>
      <p:pic>
        <p:nvPicPr>
          <p:cNvPr id="32" name="图片 31">
            <a:extLst>
              <a:ext uri="{FF2B5EF4-FFF2-40B4-BE49-F238E27FC236}">
                <a16:creationId xmlns:a16="http://schemas.microsoft.com/office/drawing/2014/main" id="{B7C8801E-11E3-4ED5-BCFE-A44D87298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70" y="1946285"/>
            <a:ext cx="360000" cy="360000"/>
          </a:xfrm>
          <a:prstGeom prst="rect">
            <a:avLst/>
          </a:prstGeom>
        </p:spPr>
      </p:pic>
      <p:sp>
        <p:nvSpPr>
          <p:cNvPr id="33" name="矩形 32">
            <a:extLst>
              <a:ext uri="{FF2B5EF4-FFF2-40B4-BE49-F238E27FC236}">
                <a16:creationId xmlns:a16="http://schemas.microsoft.com/office/drawing/2014/main" id="{E546B8C4-6201-40FB-A936-8DDC8CC44580}"/>
              </a:ext>
            </a:extLst>
          </p:cNvPr>
          <p:cNvSpPr/>
          <p:nvPr/>
        </p:nvSpPr>
        <p:spPr>
          <a:xfrm>
            <a:off x="4714838" y="1904692"/>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08C4CB61-34A5-4C0A-A6AE-A186B7C75619}"/>
              </a:ext>
            </a:extLst>
          </p:cNvPr>
          <p:cNvSpPr/>
          <p:nvPr/>
        </p:nvSpPr>
        <p:spPr>
          <a:xfrm>
            <a:off x="4659276" y="1851093"/>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矩形 34">
            <a:extLst>
              <a:ext uri="{FF2B5EF4-FFF2-40B4-BE49-F238E27FC236}">
                <a16:creationId xmlns:a16="http://schemas.microsoft.com/office/drawing/2014/main" id="{96B28C40-FE55-4D54-BA8A-261B28121BA7}"/>
              </a:ext>
            </a:extLst>
          </p:cNvPr>
          <p:cNvSpPr/>
          <p:nvPr/>
        </p:nvSpPr>
        <p:spPr>
          <a:xfrm>
            <a:off x="4724400" y="1892241"/>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36" name="图片 35">
            <a:extLst>
              <a:ext uri="{FF2B5EF4-FFF2-40B4-BE49-F238E27FC236}">
                <a16:creationId xmlns:a16="http://schemas.microsoft.com/office/drawing/2014/main" id="{83BCF45B-3577-4631-9295-09A03DF10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722" y="2842488"/>
            <a:ext cx="360000" cy="360000"/>
          </a:xfrm>
          <a:prstGeom prst="rect">
            <a:avLst/>
          </a:prstGeom>
        </p:spPr>
      </p:pic>
      <p:sp>
        <p:nvSpPr>
          <p:cNvPr id="54" name="矩形 53">
            <a:extLst>
              <a:ext uri="{FF2B5EF4-FFF2-40B4-BE49-F238E27FC236}">
                <a16:creationId xmlns:a16="http://schemas.microsoft.com/office/drawing/2014/main" id="{7839166D-9F33-4A34-B1FE-3176C15CC6D1}"/>
              </a:ext>
            </a:extLst>
          </p:cNvPr>
          <p:cNvSpPr/>
          <p:nvPr/>
        </p:nvSpPr>
        <p:spPr>
          <a:xfrm>
            <a:off x="5017090" y="2800895"/>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矩形 54">
            <a:extLst>
              <a:ext uri="{FF2B5EF4-FFF2-40B4-BE49-F238E27FC236}">
                <a16:creationId xmlns:a16="http://schemas.microsoft.com/office/drawing/2014/main" id="{0056BF2B-FA42-4208-BE32-3577BAEE76CE}"/>
              </a:ext>
            </a:extLst>
          </p:cNvPr>
          <p:cNvSpPr/>
          <p:nvPr/>
        </p:nvSpPr>
        <p:spPr>
          <a:xfrm>
            <a:off x="4961528" y="2747296"/>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a:extLst>
              <a:ext uri="{FF2B5EF4-FFF2-40B4-BE49-F238E27FC236}">
                <a16:creationId xmlns:a16="http://schemas.microsoft.com/office/drawing/2014/main" id="{ACDD5F78-34F4-4DA8-B07B-F9C1ADE9EB34}"/>
              </a:ext>
            </a:extLst>
          </p:cNvPr>
          <p:cNvSpPr/>
          <p:nvPr/>
        </p:nvSpPr>
        <p:spPr>
          <a:xfrm>
            <a:off x="5026652" y="2788444"/>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Key Idea</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57" name="图片 56">
            <a:extLst>
              <a:ext uri="{FF2B5EF4-FFF2-40B4-BE49-F238E27FC236}">
                <a16:creationId xmlns:a16="http://schemas.microsoft.com/office/drawing/2014/main" id="{ED893441-4D41-4246-ABB2-C248A0FA4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429" y="3836849"/>
            <a:ext cx="360000" cy="360000"/>
          </a:xfrm>
          <a:prstGeom prst="rect">
            <a:avLst/>
          </a:prstGeom>
        </p:spPr>
      </p:pic>
      <p:sp>
        <p:nvSpPr>
          <p:cNvPr id="58" name="矩形 57">
            <a:extLst>
              <a:ext uri="{FF2B5EF4-FFF2-40B4-BE49-F238E27FC236}">
                <a16:creationId xmlns:a16="http://schemas.microsoft.com/office/drawing/2014/main" id="{A7CBDF42-D119-478E-A2A1-925A5A363EBC}"/>
              </a:ext>
            </a:extLst>
          </p:cNvPr>
          <p:cNvSpPr/>
          <p:nvPr/>
        </p:nvSpPr>
        <p:spPr>
          <a:xfrm>
            <a:off x="5078797" y="3795256"/>
            <a:ext cx="2879870"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 58">
            <a:extLst>
              <a:ext uri="{FF2B5EF4-FFF2-40B4-BE49-F238E27FC236}">
                <a16:creationId xmlns:a16="http://schemas.microsoft.com/office/drawing/2014/main" id="{42526238-D238-4C2D-B485-516A249C6C46}"/>
              </a:ext>
            </a:extLst>
          </p:cNvPr>
          <p:cNvSpPr/>
          <p:nvPr/>
        </p:nvSpPr>
        <p:spPr>
          <a:xfrm>
            <a:off x="5023235" y="3741657"/>
            <a:ext cx="2750958"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矩形 59">
            <a:extLst>
              <a:ext uri="{FF2B5EF4-FFF2-40B4-BE49-F238E27FC236}">
                <a16:creationId xmlns:a16="http://schemas.microsoft.com/office/drawing/2014/main" id="{5521FE4A-0060-44BC-A0EB-67CEE1404C8C}"/>
              </a:ext>
            </a:extLst>
          </p:cNvPr>
          <p:cNvSpPr/>
          <p:nvPr/>
        </p:nvSpPr>
        <p:spPr>
          <a:xfrm>
            <a:off x="5077720" y="3771720"/>
            <a:ext cx="2696473"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61" name="图片 60">
            <a:extLst>
              <a:ext uri="{FF2B5EF4-FFF2-40B4-BE49-F238E27FC236}">
                <a16:creationId xmlns:a16="http://schemas.microsoft.com/office/drawing/2014/main" id="{3FB4B0AF-910E-41D1-BB3E-50B8498B1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974" y="4743476"/>
            <a:ext cx="360000" cy="360000"/>
          </a:xfrm>
          <a:prstGeom prst="rect">
            <a:avLst/>
          </a:prstGeom>
        </p:spPr>
      </p:pic>
      <p:sp>
        <p:nvSpPr>
          <p:cNvPr id="62" name="矩形 61">
            <a:extLst>
              <a:ext uri="{FF2B5EF4-FFF2-40B4-BE49-F238E27FC236}">
                <a16:creationId xmlns:a16="http://schemas.microsoft.com/office/drawing/2014/main" id="{DD4D16D6-DACC-40B6-B36A-9B03A0A09532}"/>
              </a:ext>
            </a:extLst>
          </p:cNvPr>
          <p:cNvSpPr/>
          <p:nvPr/>
        </p:nvSpPr>
        <p:spPr>
          <a:xfrm>
            <a:off x="4959342" y="4701883"/>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a:extLst>
              <a:ext uri="{FF2B5EF4-FFF2-40B4-BE49-F238E27FC236}">
                <a16:creationId xmlns:a16="http://schemas.microsoft.com/office/drawing/2014/main" id="{9375EEA0-81AA-475C-A1C6-7C88A6ADC614}"/>
              </a:ext>
            </a:extLst>
          </p:cNvPr>
          <p:cNvSpPr/>
          <p:nvPr/>
        </p:nvSpPr>
        <p:spPr>
          <a:xfrm>
            <a:off x="4903780" y="4648284"/>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02CD43E6-1ACC-40B7-A22C-E17409258D05}"/>
              </a:ext>
            </a:extLst>
          </p:cNvPr>
          <p:cNvSpPr/>
          <p:nvPr/>
        </p:nvSpPr>
        <p:spPr>
          <a:xfrm>
            <a:off x="4968904" y="4689432"/>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65" name="图片 64">
            <a:extLst>
              <a:ext uri="{FF2B5EF4-FFF2-40B4-BE49-F238E27FC236}">
                <a16:creationId xmlns:a16="http://schemas.microsoft.com/office/drawing/2014/main" id="{28C18786-2879-4BB3-971F-EB0B1292A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9294" y="5586045"/>
            <a:ext cx="360000" cy="360000"/>
          </a:xfrm>
          <a:prstGeom prst="rect">
            <a:avLst/>
          </a:prstGeom>
        </p:spPr>
      </p:pic>
      <p:sp>
        <p:nvSpPr>
          <p:cNvPr id="66" name="矩形 65">
            <a:extLst>
              <a:ext uri="{FF2B5EF4-FFF2-40B4-BE49-F238E27FC236}">
                <a16:creationId xmlns:a16="http://schemas.microsoft.com/office/drawing/2014/main" id="{153125A5-30AE-4D55-9C40-EDF65B01992C}"/>
              </a:ext>
            </a:extLst>
          </p:cNvPr>
          <p:cNvSpPr/>
          <p:nvPr/>
        </p:nvSpPr>
        <p:spPr>
          <a:xfrm>
            <a:off x="4548662" y="5544452"/>
            <a:ext cx="2471093"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矩形 66">
            <a:extLst>
              <a:ext uri="{FF2B5EF4-FFF2-40B4-BE49-F238E27FC236}">
                <a16:creationId xmlns:a16="http://schemas.microsoft.com/office/drawing/2014/main" id="{C651F765-9EF9-48E1-B194-2A35ECF78304}"/>
              </a:ext>
            </a:extLst>
          </p:cNvPr>
          <p:cNvSpPr/>
          <p:nvPr/>
        </p:nvSpPr>
        <p:spPr>
          <a:xfrm>
            <a:off x="4493100" y="5490853"/>
            <a:ext cx="2360479"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矩形 67">
            <a:extLst>
              <a:ext uri="{FF2B5EF4-FFF2-40B4-BE49-F238E27FC236}">
                <a16:creationId xmlns:a16="http://schemas.microsoft.com/office/drawing/2014/main" id="{184281D6-E9EA-44DB-AF96-229F84DDCE62}"/>
              </a:ext>
            </a:extLst>
          </p:cNvPr>
          <p:cNvSpPr/>
          <p:nvPr/>
        </p:nvSpPr>
        <p:spPr>
          <a:xfrm>
            <a:off x="4558224" y="5532001"/>
            <a:ext cx="2295355"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Inspiration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4002457712"/>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192111" y="91851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27308" y="931579"/>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DICE </a:t>
            </a:r>
            <a:r>
              <a:rPr lang="en-US" altLang="zh-CN" sz="2600" dirty="0" err="1">
                <a:solidFill>
                  <a:schemeClr val="bg1"/>
                </a:solidFill>
                <a:latin typeface="微软雅黑" panose="020B0503020204020204" pitchFamily="34" charset="-122"/>
                <a:ea typeface="微软雅黑" panose="020B0503020204020204" pitchFamily="34" charset="-122"/>
              </a:rPr>
              <a:t>OverView</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1" y="1410958"/>
            <a:ext cx="12191999" cy="1827552"/>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Drop-in components on top of the P2IM(ARM </a:t>
            </a:r>
            <a:r>
              <a:rPr lang="en-US" altLang="zh-CN" sz="2400" dirty="0" err="1">
                <a:solidFill>
                  <a:schemeClr val="bg1"/>
                </a:solidFill>
                <a:latin typeface="微软雅黑" panose="020B0503020204020204" pitchFamily="34" charset="-122"/>
                <a:ea typeface="微软雅黑" panose="020B0503020204020204" pitchFamily="34" charset="-122"/>
              </a:rPr>
              <a:t>Cotex</a:t>
            </a:r>
            <a:r>
              <a:rPr lang="en-US" altLang="zh-CN" sz="2400" dirty="0">
                <a:solidFill>
                  <a:schemeClr val="bg1"/>
                </a:solidFill>
                <a:latin typeface="微软雅黑" panose="020B0503020204020204" pitchFamily="34" charset="-122"/>
                <a:ea typeface="微软雅黑" panose="020B0503020204020204" pitchFamily="34" charset="-122"/>
              </a:rPr>
              <a:t>-M) and PIC32(MPIS M4K/M)</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Identification of DMA transfer pointers</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Transfer descriptor management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Transfer size and DMA hooks</a:t>
            </a:r>
          </a:p>
        </p:txBody>
      </p:sp>
      <p:pic>
        <p:nvPicPr>
          <p:cNvPr id="4" name="图片 3">
            <a:extLst>
              <a:ext uri="{FF2B5EF4-FFF2-40B4-BE49-F238E27FC236}">
                <a16:creationId xmlns:a16="http://schemas.microsoft.com/office/drawing/2014/main" id="{ACB68334-32CF-4A60-A213-DE209B5787EA}"/>
              </a:ext>
            </a:extLst>
          </p:cNvPr>
          <p:cNvPicPr>
            <a:picLocks noChangeAspect="1"/>
          </p:cNvPicPr>
          <p:nvPr/>
        </p:nvPicPr>
        <p:blipFill rotWithShape="1">
          <a:blip r:embed="rId3"/>
          <a:srcRect t="7846"/>
          <a:stretch/>
        </p:blipFill>
        <p:spPr>
          <a:xfrm>
            <a:off x="0" y="3229337"/>
            <a:ext cx="12192000" cy="3628663"/>
          </a:xfrm>
          <a:prstGeom prst="rect">
            <a:avLst/>
          </a:prstGeom>
        </p:spPr>
      </p:pic>
    </p:spTree>
    <p:extLst>
      <p:ext uri="{BB962C8B-B14F-4D97-AF65-F5344CB8AC3E}">
        <p14:creationId xmlns:p14="http://schemas.microsoft.com/office/powerpoint/2010/main" val="120244459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192111" y="91851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27308" y="931579"/>
            <a:ext cx="8254646"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(1) </a:t>
            </a:r>
            <a:r>
              <a:rPr lang="en-US" altLang="zh-CN" sz="2600" dirty="0">
                <a:solidFill>
                  <a:schemeClr val="bg1"/>
                </a:solidFill>
                <a:latin typeface="微软雅黑" panose="020B0503020204020204" pitchFamily="34" charset="-122"/>
                <a:ea typeface="微软雅黑" panose="020B0503020204020204" pitchFamily="34" charset="-122"/>
              </a:rPr>
              <a:t>Identification of DMA transfer pointers</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176215" y="1602859"/>
            <a:ext cx="11780433" cy="1384353"/>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在</a:t>
            </a:r>
            <a:r>
              <a:rPr lang="en-US" altLang="zh-CN" sz="2400" dirty="0" err="1">
                <a:solidFill>
                  <a:schemeClr val="bg1"/>
                </a:solidFill>
                <a:latin typeface="微软雅黑" panose="020B0503020204020204" pitchFamily="34" charset="-122"/>
                <a:ea typeface="微软雅黑" panose="020B0503020204020204" pitchFamily="34" charset="-122"/>
              </a:rPr>
              <a:t>Qemu</a:t>
            </a:r>
            <a:r>
              <a:rPr lang="zh-CN" altLang="en-US" sz="2400" dirty="0">
                <a:solidFill>
                  <a:schemeClr val="bg1"/>
                </a:solidFill>
                <a:latin typeface="微软雅黑" panose="020B0503020204020204" pitchFamily="34" charset="-122"/>
                <a:ea typeface="微软雅黑" panose="020B0503020204020204" pitchFamily="34" charset="-122"/>
              </a:rPr>
              <a:t>的</a:t>
            </a:r>
            <a:r>
              <a:rPr lang="en-US" altLang="zh-CN" sz="2400" dirty="0" err="1">
                <a:solidFill>
                  <a:schemeClr val="bg1"/>
                </a:solidFill>
                <a:latin typeface="微软雅黑" panose="020B0503020204020204" pitchFamily="34" charset="-122"/>
                <a:ea typeface="微软雅黑" panose="020B0503020204020204" pitchFamily="34" charset="-122"/>
              </a:rPr>
              <a:t>unassigned_mem_write</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函数中实现</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这个函数管理</a:t>
            </a:r>
            <a:r>
              <a:rPr lang="en-US" altLang="zh-CN" sz="2400" dirty="0">
                <a:solidFill>
                  <a:schemeClr val="bg1"/>
                </a:solidFill>
                <a:latin typeface="微软雅黑" panose="020B0503020204020204" pitchFamily="34" charset="-122"/>
                <a:ea typeface="微软雅黑" panose="020B0503020204020204" pitchFamily="34" charset="-122"/>
              </a:rPr>
              <a:t>MMIO</a:t>
            </a:r>
            <a:r>
              <a:rPr lang="zh-CN" altLang="en-US" sz="2400" dirty="0">
                <a:solidFill>
                  <a:schemeClr val="bg1"/>
                </a:solidFill>
                <a:latin typeface="微软雅黑" panose="020B0503020204020204" pitchFamily="34" charset="-122"/>
                <a:ea typeface="微软雅黑" panose="020B0503020204020204" pitchFamily="34" charset="-122"/>
              </a:rPr>
              <a:t>操作，可以获得包括操作类型</a:t>
            </a:r>
            <a:r>
              <a:rPr lang="en-US" altLang="zh-CN" sz="2400" dirty="0">
                <a:solidFill>
                  <a:schemeClr val="bg1"/>
                </a:solidFill>
                <a:latin typeface="微软雅黑" panose="020B0503020204020204" pitchFamily="34" charset="-122"/>
                <a:ea typeface="微软雅黑" panose="020B0503020204020204" pitchFamily="34" charset="-122"/>
              </a:rPr>
              <a:t>(R/W)</a:t>
            </a:r>
            <a:r>
              <a:rPr lang="zh-CN" altLang="en-US" sz="2400" dirty="0">
                <a:solidFill>
                  <a:schemeClr val="bg1"/>
                </a:solidFill>
                <a:latin typeface="微软雅黑" panose="020B0503020204020204" pitchFamily="34" charset="-122"/>
                <a:ea typeface="微软雅黑" panose="020B0503020204020204" pitchFamily="34" charset="-122"/>
              </a:rPr>
              <a:t>、操作数、地址和数据宽度等信息。</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CB68334-32CF-4A60-A213-DE209B5787EA}"/>
              </a:ext>
            </a:extLst>
          </p:cNvPr>
          <p:cNvPicPr>
            <a:picLocks noChangeAspect="1"/>
          </p:cNvPicPr>
          <p:nvPr/>
        </p:nvPicPr>
        <p:blipFill rotWithShape="1">
          <a:blip r:embed="rId3"/>
          <a:srcRect t="7846"/>
          <a:stretch/>
        </p:blipFill>
        <p:spPr>
          <a:xfrm>
            <a:off x="0" y="3229337"/>
            <a:ext cx="12192000" cy="3628663"/>
          </a:xfrm>
          <a:prstGeom prst="rect">
            <a:avLst/>
          </a:prstGeom>
        </p:spPr>
      </p:pic>
    </p:spTree>
    <p:extLst>
      <p:ext uri="{BB962C8B-B14F-4D97-AF65-F5344CB8AC3E}">
        <p14:creationId xmlns:p14="http://schemas.microsoft.com/office/powerpoint/2010/main" val="267537783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192111" y="91851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27308" y="931579"/>
            <a:ext cx="8254646"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 </a:t>
            </a:r>
            <a:r>
              <a:rPr lang="en-US" altLang="zh-CN" sz="2600" dirty="0">
                <a:solidFill>
                  <a:schemeClr val="bg1"/>
                </a:solidFill>
                <a:latin typeface="微软雅黑" panose="020B0503020204020204" pitchFamily="34" charset="-122"/>
                <a:ea typeface="微软雅黑" panose="020B0503020204020204" pitchFamily="34" charset="-122"/>
              </a:rPr>
              <a:t>Transfer descriptor management</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176215" y="1602859"/>
            <a:ext cx="11780433" cy="941155"/>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在</a:t>
            </a:r>
            <a:r>
              <a:rPr lang="en-US" altLang="zh-CN" sz="2400" dirty="0" err="1">
                <a:solidFill>
                  <a:schemeClr val="bg1"/>
                </a:solidFill>
                <a:latin typeface="微软雅黑" panose="020B0503020204020204" pitchFamily="34" charset="-122"/>
                <a:ea typeface="微软雅黑" panose="020B0503020204020204" pitchFamily="34" charset="-122"/>
              </a:rPr>
              <a:t>Qemu</a:t>
            </a:r>
            <a:r>
              <a:rPr lang="zh-CN" altLang="en-US" sz="2400" dirty="0">
                <a:solidFill>
                  <a:schemeClr val="bg1"/>
                </a:solidFill>
                <a:latin typeface="微软雅黑" panose="020B0503020204020204" pitchFamily="34" charset="-122"/>
                <a:ea typeface="微软雅黑" panose="020B0503020204020204" pitchFamily="34" charset="-122"/>
              </a:rPr>
              <a:t>的</a:t>
            </a:r>
            <a:r>
              <a:rPr lang="en-US" altLang="zh-CN" sz="2400" dirty="0" err="1">
                <a:solidFill>
                  <a:schemeClr val="bg1"/>
                </a:solidFill>
                <a:latin typeface="微软雅黑" panose="020B0503020204020204" pitchFamily="34" charset="-122"/>
                <a:ea typeface="微软雅黑" panose="020B0503020204020204" pitchFamily="34" charset="-122"/>
              </a:rPr>
              <a:t>helper_le_ld_name</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函数中实现</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softmmu</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template.h</a:t>
            </a:r>
            <a:r>
              <a:rPr lang="en-US" altLang="zh-CN" sz="24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这个函数可以获取一切内存读取操作的信息</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CB68334-32CF-4A60-A213-DE209B5787EA}"/>
              </a:ext>
            </a:extLst>
          </p:cNvPr>
          <p:cNvPicPr>
            <a:picLocks noChangeAspect="1"/>
          </p:cNvPicPr>
          <p:nvPr/>
        </p:nvPicPr>
        <p:blipFill rotWithShape="1">
          <a:blip r:embed="rId3"/>
          <a:srcRect t="7846"/>
          <a:stretch/>
        </p:blipFill>
        <p:spPr>
          <a:xfrm>
            <a:off x="0" y="3229337"/>
            <a:ext cx="12192000" cy="3628663"/>
          </a:xfrm>
          <a:prstGeom prst="rect">
            <a:avLst/>
          </a:prstGeom>
        </p:spPr>
      </p:pic>
    </p:spTree>
    <p:extLst>
      <p:ext uri="{BB962C8B-B14F-4D97-AF65-F5344CB8AC3E}">
        <p14:creationId xmlns:p14="http://schemas.microsoft.com/office/powerpoint/2010/main" val="175840748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192111" y="91851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27308" y="931579"/>
            <a:ext cx="8254646"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 </a:t>
            </a:r>
            <a:r>
              <a:rPr lang="en-US" altLang="zh-CN" sz="2600" dirty="0">
                <a:solidFill>
                  <a:schemeClr val="bg1"/>
                </a:solidFill>
                <a:latin typeface="微软雅黑" panose="020B0503020204020204" pitchFamily="34" charset="-122"/>
                <a:ea typeface="微软雅黑" panose="020B0503020204020204" pitchFamily="34" charset="-122"/>
              </a:rPr>
              <a:t>Transfer size and DMA hooks</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Implementation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176215" y="1602859"/>
            <a:ext cx="11780433" cy="1384353"/>
          </a:xfrm>
          <a:prstGeom prst="rect">
            <a:avLst/>
          </a:prstGeom>
          <a:noFill/>
        </p:spPr>
        <p:txBody>
          <a:bodyPr wrap="square" rtlCol="0">
            <a:spAutoFit/>
          </a:bodyPr>
          <a:lstStyle/>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在</a:t>
            </a:r>
            <a:r>
              <a:rPr lang="en-US" altLang="zh-CN" sz="2400" dirty="0" err="1">
                <a:solidFill>
                  <a:schemeClr val="bg1"/>
                </a:solidFill>
                <a:latin typeface="微软雅黑" panose="020B0503020204020204" pitchFamily="34" charset="-122"/>
                <a:ea typeface="微软雅黑" panose="020B0503020204020204" pitchFamily="34" charset="-122"/>
              </a:rPr>
              <a:t>Qemu</a:t>
            </a:r>
            <a:r>
              <a:rPr lang="zh-CN" altLang="en-US" sz="2400" dirty="0">
                <a:solidFill>
                  <a:schemeClr val="bg1"/>
                </a:solidFill>
                <a:latin typeface="微软雅黑" panose="020B0503020204020204" pitchFamily="34" charset="-122"/>
                <a:ea typeface="微软雅黑" panose="020B0503020204020204" pitchFamily="34" charset="-122"/>
              </a:rPr>
              <a:t>的</a:t>
            </a:r>
            <a:r>
              <a:rPr lang="en-US" altLang="zh-CN" sz="2400" dirty="0" err="1">
                <a:solidFill>
                  <a:schemeClr val="bg1"/>
                </a:solidFill>
                <a:latin typeface="微软雅黑" panose="020B0503020204020204" pitchFamily="34" charset="-122"/>
                <a:ea typeface="微软雅黑" panose="020B0503020204020204" pitchFamily="34" charset="-122"/>
              </a:rPr>
              <a:t>helper_le_ld_name</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函数中实现</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softmmu</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template.h</a:t>
            </a:r>
            <a:r>
              <a:rPr lang="en-US" altLang="zh-CN" sz="24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2400" dirty="0">
                <a:solidFill>
                  <a:schemeClr val="bg1"/>
                </a:solidFill>
                <a:latin typeface="微软雅黑" panose="020B0503020204020204" pitchFamily="34" charset="-122"/>
                <a:ea typeface="微软雅黑" panose="020B0503020204020204" pitchFamily="34" charset="-122"/>
              </a:rPr>
              <a:t>这个函数管理</a:t>
            </a:r>
            <a:r>
              <a:rPr lang="en-US" altLang="zh-CN" sz="2400" dirty="0">
                <a:solidFill>
                  <a:schemeClr val="bg1"/>
                </a:solidFill>
                <a:latin typeface="微软雅黑" panose="020B0503020204020204" pitchFamily="34" charset="-122"/>
                <a:ea typeface="微软雅黑" panose="020B0503020204020204" pitchFamily="34" charset="-122"/>
              </a:rPr>
              <a:t>MMIO</a:t>
            </a:r>
            <a:r>
              <a:rPr lang="zh-CN" altLang="en-US" sz="2400" dirty="0">
                <a:solidFill>
                  <a:schemeClr val="bg1"/>
                </a:solidFill>
                <a:latin typeface="微软雅黑" panose="020B0503020204020204" pitchFamily="34" charset="-122"/>
                <a:ea typeface="微软雅黑" panose="020B0503020204020204" pitchFamily="34" charset="-122"/>
              </a:rPr>
              <a:t>操作，可以获得包括操作类型</a:t>
            </a:r>
            <a:r>
              <a:rPr lang="en-US" altLang="zh-CN" sz="2400" dirty="0">
                <a:solidFill>
                  <a:schemeClr val="bg1"/>
                </a:solidFill>
                <a:latin typeface="微软雅黑" panose="020B0503020204020204" pitchFamily="34" charset="-122"/>
                <a:ea typeface="微软雅黑" panose="020B0503020204020204" pitchFamily="34" charset="-122"/>
              </a:rPr>
              <a:t>(R/W)</a:t>
            </a:r>
            <a:r>
              <a:rPr lang="zh-CN" altLang="en-US" sz="2400" dirty="0">
                <a:solidFill>
                  <a:schemeClr val="bg1"/>
                </a:solidFill>
                <a:latin typeface="微软雅黑" panose="020B0503020204020204" pitchFamily="34" charset="-122"/>
                <a:ea typeface="微软雅黑" panose="020B0503020204020204" pitchFamily="34" charset="-122"/>
              </a:rPr>
              <a:t>、操作数、地址和数据宽度等信息。</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CB68334-32CF-4A60-A213-DE209B5787EA}"/>
              </a:ext>
            </a:extLst>
          </p:cNvPr>
          <p:cNvPicPr>
            <a:picLocks noChangeAspect="1"/>
          </p:cNvPicPr>
          <p:nvPr/>
        </p:nvPicPr>
        <p:blipFill rotWithShape="1">
          <a:blip r:embed="rId3"/>
          <a:srcRect t="7846"/>
          <a:stretch/>
        </p:blipFill>
        <p:spPr>
          <a:xfrm>
            <a:off x="0" y="3229337"/>
            <a:ext cx="12192000" cy="3628663"/>
          </a:xfrm>
          <a:prstGeom prst="rect">
            <a:avLst/>
          </a:prstGeom>
        </p:spPr>
      </p:pic>
    </p:spTree>
    <p:extLst>
      <p:ext uri="{BB962C8B-B14F-4D97-AF65-F5344CB8AC3E}">
        <p14:creationId xmlns:p14="http://schemas.microsoft.com/office/powerpoint/2010/main" val="11897718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3068473715"/>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252875"/>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65939"/>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RQ1: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921667"/>
            <a:ext cx="11293846" cy="497957"/>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DICE</a:t>
            </a:r>
            <a:r>
              <a:rPr lang="zh-CN" altLang="en-US" sz="2400" dirty="0">
                <a:solidFill>
                  <a:schemeClr val="bg1"/>
                </a:solidFill>
                <a:latin typeface="微软雅黑" panose="020B0503020204020204" pitchFamily="34" charset="-122"/>
                <a:ea typeface="微软雅黑" panose="020B0503020204020204" pitchFamily="34" charset="-122"/>
              </a:rPr>
              <a:t>能否准确识别</a:t>
            </a:r>
            <a:r>
              <a:rPr lang="en-US" altLang="zh-CN" sz="2400" dirty="0">
                <a:solidFill>
                  <a:schemeClr val="bg1"/>
                </a:solidFill>
                <a:latin typeface="微软雅黑" panose="020B0503020204020204" pitchFamily="34" charset="-122"/>
                <a:ea typeface="微软雅黑" panose="020B0503020204020204" pitchFamily="34" charset="-122"/>
              </a:rPr>
              <a:t>DMA input channels</a:t>
            </a:r>
            <a:r>
              <a:rPr lang="zh-CN" altLang="en-US" sz="2400" dirty="0">
                <a:solidFill>
                  <a:schemeClr val="bg1"/>
                </a:solidFill>
                <a:latin typeface="微软雅黑" panose="020B0503020204020204" pitchFamily="34" charset="-122"/>
                <a:ea typeface="微软雅黑" panose="020B0503020204020204" pitchFamily="34" charset="-122"/>
              </a:rPr>
              <a:t>（在不同的架构、</a:t>
            </a:r>
            <a:r>
              <a:rPr lang="en-US" altLang="zh-CN" sz="2400" dirty="0">
                <a:solidFill>
                  <a:schemeClr val="bg1"/>
                </a:solidFill>
                <a:latin typeface="微软雅黑" panose="020B0503020204020204" pitchFamily="34" charset="-122"/>
                <a:ea typeface="微软雅黑" panose="020B0503020204020204" pitchFamily="34" charset="-122"/>
              </a:rPr>
              <a:t>MCU</a:t>
            </a:r>
            <a:r>
              <a:rPr lang="zh-CN" altLang="en-US" sz="2400" dirty="0">
                <a:solidFill>
                  <a:schemeClr val="bg1"/>
                </a:solidFill>
                <a:latin typeface="微软雅黑" panose="020B0503020204020204" pitchFamily="34" charset="-122"/>
                <a:ea typeface="微软雅黑" panose="020B0503020204020204" pitchFamily="34" charset="-122"/>
              </a:rPr>
              <a:t>和</a:t>
            </a:r>
            <a:r>
              <a:rPr lang="en-US" altLang="zh-CN" sz="2400" dirty="0">
                <a:solidFill>
                  <a:schemeClr val="bg1"/>
                </a:solidFill>
                <a:latin typeface="微软雅黑" panose="020B0503020204020204" pitchFamily="34" charset="-122"/>
                <a:ea typeface="微软雅黑" panose="020B0503020204020204" pitchFamily="34" charset="-122"/>
              </a:rPr>
              <a:t>OS</a:t>
            </a:r>
            <a:r>
              <a:rPr lang="zh-CN" altLang="en-US" sz="2400" dirty="0">
                <a:solidFill>
                  <a:schemeClr val="bg1"/>
                </a:solidFill>
                <a:latin typeface="微软雅黑" panose="020B0503020204020204" pitchFamily="34" charset="-122"/>
                <a:ea typeface="微软雅黑" panose="020B0503020204020204" pitchFamily="34" charset="-122"/>
              </a:rPr>
              <a:t>下）</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AF2BE9A8-5649-48D1-9164-D7525E1D3519}"/>
              </a:ext>
            </a:extLst>
          </p:cNvPr>
          <p:cNvGrpSpPr/>
          <p:nvPr/>
        </p:nvGrpSpPr>
        <p:grpSpPr>
          <a:xfrm>
            <a:off x="265238" y="2923493"/>
            <a:ext cx="442220" cy="442220"/>
            <a:chOff x="682349" y="1739909"/>
            <a:chExt cx="551019" cy="551019"/>
          </a:xfrm>
        </p:grpSpPr>
        <p:sp>
          <p:nvSpPr>
            <p:cNvPr id="12" name="椭圆 11">
              <a:extLst>
                <a:ext uri="{FF2B5EF4-FFF2-40B4-BE49-F238E27FC236}">
                  <a16:creationId xmlns:a16="http://schemas.microsoft.com/office/drawing/2014/main" id="{F543C8D7-2768-4DF7-A68D-CDB29A4D596E}"/>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a:extLst>
                <a:ext uri="{FF2B5EF4-FFF2-40B4-BE49-F238E27FC236}">
                  <a16:creationId xmlns:a16="http://schemas.microsoft.com/office/drawing/2014/main" id="{49ABCAD8-47D2-45AB-B6C0-AD395A7B160D}"/>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5" name="文本框 14">
            <a:extLst>
              <a:ext uri="{FF2B5EF4-FFF2-40B4-BE49-F238E27FC236}">
                <a16:creationId xmlns:a16="http://schemas.microsoft.com/office/drawing/2014/main" id="{3A85967A-417E-4842-AEEE-E76A365596AC}"/>
              </a:ext>
            </a:extLst>
          </p:cNvPr>
          <p:cNvSpPr txBox="1"/>
          <p:nvPr/>
        </p:nvSpPr>
        <p:spPr>
          <a:xfrm>
            <a:off x="800435" y="2936557"/>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RQ2: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1A8FCBA-00A3-4F05-8490-16DD668CCA82}"/>
              </a:ext>
            </a:extLst>
          </p:cNvPr>
          <p:cNvSpPr txBox="1"/>
          <p:nvPr/>
        </p:nvSpPr>
        <p:spPr>
          <a:xfrm>
            <a:off x="800435" y="3601801"/>
            <a:ext cx="8964855" cy="497957"/>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How much DICE</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runtime overhead is</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C94B0977-8708-4E3F-B2A7-FA3FE0DF1463}"/>
              </a:ext>
            </a:extLst>
          </p:cNvPr>
          <p:cNvGrpSpPr/>
          <p:nvPr/>
        </p:nvGrpSpPr>
        <p:grpSpPr>
          <a:xfrm>
            <a:off x="265238" y="4611177"/>
            <a:ext cx="442220" cy="442220"/>
            <a:chOff x="682349" y="1739909"/>
            <a:chExt cx="551019" cy="551019"/>
          </a:xfrm>
        </p:grpSpPr>
        <p:sp>
          <p:nvSpPr>
            <p:cNvPr id="19" name="椭圆 18">
              <a:extLst>
                <a:ext uri="{FF2B5EF4-FFF2-40B4-BE49-F238E27FC236}">
                  <a16:creationId xmlns:a16="http://schemas.microsoft.com/office/drawing/2014/main" id="{C8E79D17-D4C2-4226-9DD9-57081F8581BB}"/>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a:extLst>
                <a:ext uri="{FF2B5EF4-FFF2-40B4-BE49-F238E27FC236}">
                  <a16:creationId xmlns:a16="http://schemas.microsoft.com/office/drawing/2014/main" id="{395B3588-3312-4922-88D4-AFC714812730}"/>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1" name="文本框 20">
            <a:extLst>
              <a:ext uri="{FF2B5EF4-FFF2-40B4-BE49-F238E27FC236}">
                <a16:creationId xmlns:a16="http://schemas.microsoft.com/office/drawing/2014/main" id="{B94DFD65-C438-4ABE-881F-A5867B3384F4}"/>
              </a:ext>
            </a:extLst>
          </p:cNvPr>
          <p:cNvSpPr txBox="1"/>
          <p:nvPr/>
        </p:nvSpPr>
        <p:spPr>
          <a:xfrm>
            <a:off x="800435" y="4624241"/>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RQ3:</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666E2DC-8E1F-4241-9C6E-7EA2C08DDF34}"/>
              </a:ext>
            </a:extLst>
          </p:cNvPr>
          <p:cNvSpPr txBox="1"/>
          <p:nvPr/>
        </p:nvSpPr>
        <p:spPr>
          <a:xfrm>
            <a:off x="800435" y="5289485"/>
            <a:ext cx="8964855" cy="497957"/>
          </a:xfrm>
          <a:prstGeom prst="rect">
            <a:avLst/>
          </a:prstGeom>
          <a:noFill/>
        </p:spPr>
        <p:txBody>
          <a:bodyPr wrap="square" rtlCol="0">
            <a:spAutoFit/>
          </a:body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DICE</a:t>
            </a:r>
            <a:r>
              <a:rPr lang="zh-CN" altLang="en-US" sz="2400" dirty="0">
                <a:solidFill>
                  <a:schemeClr val="bg1"/>
                </a:solidFill>
                <a:latin typeface="微软雅黑" panose="020B0503020204020204" pitchFamily="34" charset="-122"/>
                <a:ea typeface="微软雅黑" panose="020B0503020204020204" pitchFamily="34" charset="-122"/>
              </a:rPr>
              <a:t>对模糊测试的支持效果如何？能否挖到漏洞？</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76489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31777" y="1742965"/>
            <a:ext cx="3988772" cy="4486741"/>
          </a:xfrm>
          <a:prstGeom prst="rect">
            <a:avLst/>
          </a:prstGeom>
          <a:noFill/>
        </p:spPr>
        <p:txBody>
          <a:bodyPr wrap="square" rtlCol="0">
            <a:spAutoFit/>
          </a:bodyPr>
          <a:lstStyle/>
          <a:p>
            <a:pPr latinLnBrk="1">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实验对象：</a:t>
            </a:r>
            <a:endParaRPr lang="en-US" altLang="zh-CN" sz="2400" dirty="0">
              <a:solidFill>
                <a:srgbClr val="02E695"/>
              </a:solidFill>
              <a:latin typeface="微软雅黑" panose="020B0503020204020204" pitchFamily="34" charset="-122"/>
              <a:ea typeface="微软雅黑" panose="020B0503020204020204" pitchFamily="34" charset="-122"/>
            </a:endParaRP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83 sample firmware </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cover 2 architectures, </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11 different MCUs from 5 major vendors</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9 unique DMA controller models</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RTOS,BSD, Arduino, </a:t>
            </a:r>
            <a:r>
              <a:rPr lang="en-US" altLang="zh-CN" sz="2400" dirty="0" err="1">
                <a:solidFill>
                  <a:schemeClr val="bg1"/>
                </a:solidFill>
                <a:latin typeface="微软雅黑" panose="020B0503020204020204" pitchFamily="34" charset="-122"/>
                <a:ea typeface="微软雅黑" panose="020B0503020204020204" pitchFamily="34" charset="-122"/>
              </a:rPr>
              <a:t>Mynewt</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NuttX</a:t>
            </a:r>
            <a:r>
              <a:rPr lang="en-US" altLang="zh-CN" sz="2400" dirty="0">
                <a:solidFill>
                  <a:schemeClr val="bg1"/>
                </a:solidFill>
                <a:latin typeface="微软雅黑" panose="020B0503020204020204" pitchFamily="34" charset="-122"/>
                <a:ea typeface="微软雅黑" panose="020B0503020204020204" pitchFamily="34" charset="-122"/>
              </a:rPr>
              <a:t>, Riot OS and</a:t>
            </a:r>
          </a:p>
          <a:p>
            <a:pPr latinLnBrk="1">
              <a:lnSpc>
                <a:spcPct val="120000"/>
              </a:lnSpc>
            </a:pPr>
            <a:r>
              <a:rPr lang="en-US" altLang="zh-CN" sz="2400" dirty="0" err="1">
                <a:solidFill>
                  <a:schemeClr val="bg1"/>
                </a:solidFill>
                <a:latin typeface="微软雅黑" panose="020B0503020204020204" pitchFamily="34" charset="-122"/>
                <a:ea typeface="微软雅黑" panose="020B0503020204020204" pitchFamily="34" charset="-122"/>
              </a:rPr>
              <a:t>ChibiOS</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32020A3-4E21-4BD3-8BAC-F06603957939}"/>
              </a:ext>
            </a:extLst>
          </p:cNvPr>
          <p:cNvPicPr>
            <a:picLocks noChangeAspect="1"/>
          </p:cNvPicPr>
          <p:nvPr/>
        </p:nvPicPr>
        <p:blipFill>
          <a:blip r:embed="rId3"/>
          <a:stretch>
            <a:fillRect/>
          </a:stretch>
        </p:blipFill>
        <p:spPr>
          <a:xfrm>
            <a:off x="4220549" y="1977361"/>
            <a:ext cx="7975280" cy="4017948"/>
          </a:xfrm>
          <a:prstGeom prst="rect">
            <a:avLst/>
          </a:prstGeom>
        </p:spPr>
      </p:pic>
    </p:spTree>
    <p:extLst>
      <p:ext uri="{BB962C8B-B14F-4D97-AF65-F5344CB8AC3E}">
        <p14:creationId xmlns:p14="http://schemas.microsoft.com/office/powerpoint/2010/main" val="30578843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31777" y="1742965"/>
            <a:ext cx="11678572" cy="1384353"/>
          </a:xfrm>
          <a:prstGeom prst="rect">
            <a:avLst/>
          </a:prstGeom>
          <a:noFill/>
        </p:spPr>
        <p:txBody>
          <a:bodyPr wrap="square" rtlCol="0">
            <a:spAutoFit/>
          </a:bodyPr>
          <a:lstStyle/>
          <a:p>
            <a:pPr latinLnBrk="1">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实验对象：</a:t>
            </a:r>
            <a:endParaRPr lang="en-US" altLang="zh-CN" sz="2400" dirty="0">
              <a:solidFill>
                <a:srgbClr val="02E695"/>
              </a:solidFill>
              <a:latin typeface="微软雅黑" panose="020B0503020204020204" pitchFamily="34" charset="-122"/>
              <a:ea typeface="微软雅黑" panose="020B0503020204020204" pitchFamily="34" charset="-122"/>
            </a:endParaRP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each firmware accesses multiple peripherals (ranging from 4 to 18) and registers (ranging from 9 to 132). Each firmware configures up to 4 DMA streams</a:t>
            </a:r>
          </a:p>
        </p:txBody>
      </p:sp>
      <p:pic>
        <p:nvPicPr>
          <p:cNvPr id="5" name="图片 4">
            <a:extLst>
              <a:ext uri="{FF2B5EF4-FFF2-40B4-BE49-F238E27FC236}">
                <a16:creationId xmlns:a16="http://schemas.microsoft.com/office/drawing/2014/main" id="{B04ED9C8-5471-4AC0-B478-C75EC453E03D}"/>
              </a:ext>
            </a:extLst>
          </p:cNvPr>
          <p:cNvPicPr>
            <a:picLocks noChangeAspect="1"/>
          </p:cNvPicPr>
          <p:nvPr/>
        </p:nvPicPr>
        <p:blipFill>
          <a:blip r:embed="rId3"/>
          <a:stretch>
            <a:fillRect/>
          </a:stretch>
        </p:blipFill>
        <p:spPr>
          <a:xfrm>
            <a:off x="2079422" y="3105150"/>
            <a:ext cx="7172325" cy="3752850"/>
          </a:xfrm>
          <a:prstGeom prst="rect">
            <a:avLst/>
          </a:prstGeom>
        </p:spPr>
      </p:pic>
    </p:spTree>
    <p:extLst>
      <p:ext uri="{BB962C8B-B14F-4D97-AF65-F5344CB8AC3E}">
        <p14:creationId xmlns:p14="http://schemas.microsoft.com/office/powerpoint/2010/main" val="370347521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31776" y="1742965"/>
            <a:ext cx="11817469" cy="3157146"/>
          </a:xfrm>
          <a:prstGeom prst="rect">
            <a:avLst/>
          </a:prstGeom>
          <a:noFill/>
        </p:spPr>
        <p:txBody>
          <a:bodyPr wrap="square" rtlCol="0">
            <a:spAutoFit/>
          </a:bodyPr>
          <a:lstStyle/>
          <a:p>
            <a:pPr latinLnBrk="1">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实验方法：</a:t>
            </a:r>
            <a:endParaRPr lang="en-US" altLang="zh-CN" sz="2400" dirty="0">
              <a:solidFill>
                <a:srgbClr val="02E695"/>
              </a:solidFill>
              <a:latin typeface="微软雅黑" panose="020B0503020204020204" pitchFamily="34" charset="-122"/>
              <a:ea typeface="微软雅黑" panose="020B0503020204020204" pitchFamily="34" charset="-122"/>
            </a:endParaRP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Run each unmodified firmware binary with the DICE prototypes.</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Collect debug output from QEMU for evaluating DICE’s true positive rates and false positive rates when detecting DMA input channels.</a:t>
            </a:r>
          </a:p>
          <a:p>
            <a:pPr latinLnBrk="1">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Ground Truth:</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Look up the DMA configuration information in the MCU data-sheets and verify it using the instrumented emulators.</a:t>
            </a:r>
          </a:p>
        </p:txBody>
      </p:sp>
    </p:spTree>
    <p:extLst>
      <p:ext uri="{BB962C8B-B14F-4D97-AF65-F5344CB8AC3E}">
        <p14:creationId xmlns:p14="http://schemas.microsoft.com/office/powerpoint/2010/main" val="1637875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31776" y="1742965"/>
            <a:ext cx="11817469" cy="497957"/>
          </a:xfrm>
          <a:prstGeom prst="rect">
            <a:avLst/>
          </a:prstGeom>
          <a:noFill/>
        </p:spPr>
        <p:txBody>
          <a:bodyPr wrap="square" rtlCol="0">
            <a:spAutoFit/>
          </a:bodyPr>
          <a:lstStyle/>
          <a:p>
            <a:pPr latinLnBrk="1">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实验结果：</a:t>
            </a:r>
            <a:endParaRPr lang="en-US" altLang="zh-CN" sz="2400" dirty="0">
              <a:solidFill>
                <a:srgbClr val="02E695"/>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51A0651-E744-4A32-B1C7-38072B23DDB2}"/>
              </a:ext>
            </a:extLst>
          </p:cNvPr>
          <p:cNvPicPr>
            <a:picLocks noChangeAspect="1"/>
          </p:cNvPicPr>
          <p:nvPr/>
        </p:nvPicPr>
        <p:blipFill>
          <a:blip r:embed="rId3"/>
          <a:stretch>
            <a:fillRect/>
          </a:stretch>
        </p:blipFill>
        <p:spPr>
          <a:xfrm>
            <a:off x="766974" y="2347461"/>
            <a:ext cx="10601672" cy="4251297"/>
          </a:xfrm>
          <a:prstGeom prst="rect">
            <a:avLst/>
          </a:prstGeom>
        </p:spPr>
      </p:pic>
    </p:spTree>
    <p:extLst>
      <p:ext uri="{BB962C8B-B14F-4D97-AF65-F5344CB8AC3E}">
        <p14:creationId xmlns:p14="http://schemas.microsoft.com/office/powerpoint/2010/main" val="33048093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379473" y="307818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3696520021"/>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Exp1:</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31776" y="1742965"/>
            <a:ext cx="11817469" cy="3600345"/>
          </a:xfrm>
          <a:prstGeom prst="rect">
            <a:avLst/>
          </a:prstGeom>
          <a:noFill/>
        </p:spPr>
        <p:txBody>
          <a:bodyPr wrap="square" rtlCol="0">
            <a:spAutoFit/>
          </a:bodyPr>
          <a:lstStyle/>
          <a:p>
            <a:pPr latinLnBrk="1">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实验结果：</a:t>
            </a:r>
            <a:endParaRPr lang="en-US" altLang="zh-CN" sz="2400" dirty="0">
              <a:solidFill>
                <a:srgbClr val="02E695"/>
              </a:solidFill>
              <a:latin typeface="微软雅黑" panose="020B0503020204020204" pitchFamily="34" charset="-122"/>
              <a:ea typeface="微软雅黑" panose="020B0503020204020204" pitchFamily="34" charset="-122"/>
            </a:endParaRP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DICE adds only 3.4% on average to the execution time of the sample firmware.</a:t>
            </a:r>
          </a:p>
          <a:p>
            <a:pPr latinLnBrk="1">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Main </a:t>
            </a:r>
            <a:r>
              <a:rPr lang="en-US" altLang="zh-CN" sz="2400" dirty="0" err="1">
                <a:solidFill>
                  <a:srgbClr val="02E695"/>
                </a:solidFill>
                <a:latin typeface="微软雅黑" panose="020B0503020204020204" pitchFamily="34" charset="-122"/>
                <a:ea typeface="微软雅黑" panose="020B0503020204020204" pitchFamily="34" charset="-122"/>
              </a:rPr>
              <a:t>src</a:t>
            </a:r>
            <a:r>
              <a:rPr lang="en-US" altLang="zh-CN" sz="2400" dirty="0">
                <a:solidFill>
                  <a:srgbClr val="02E695"/>
                </a:solidFill>
                <a:latin typeface="微软雅黑" panose="020B0503020204020204" pitchFamily="34" charset="-122"/>
                <a:ea typeface="微软雅黑" panose="020B0503020204020204" pitchFamily="34" charset="-122"/>
              </a:rPr>
              <a:t> of overhead:</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Identify the DMA buffer size</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(affect every LOAD)</a:t>
            </a:r>
          </a:p>
          <a:p>
            <a:pPr latinLnBrk="1">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Second </a:t>
            </a:r>
            <a:r>
              <a:rPr lang="en-US" altLang="zh-CN" sz="2400" dirty="0" err="1">
                <a:solidFill>
                  <a:srgbClr val="02E695"/>
                </a:solidFill>
                <a:latin typeface="微软雅黑" panose="020B0503020204020204" pitchFamily="34" charset="-122"/>
                <a:ea typeface="微软雅黑" panose="020B0503020204020204" pitchFamily="34" charset="-122"/>
              </a:rPr>
              <a:t>src</a:t>
            </a:r>
            <a:r>
              <a:rPr lang="en-US" altLang="zh-CN" sz="2400" dirty="0">
                <a:solidFill>
                  <a:srgbClr val="02E695"/>
                </a:solidFill>
                <a:latin typeface="微软雅黑" panose="020B0503020204020204" pitchFamily="34" charset="-122"/>
                <a:ea typeface="微软雅黑" panose="020B0503020204020204" pitchFamily="34" charset="-122"/>
              </a:rPr>
              <a:t> of overhead:</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Capture DMA Config</a:t>
            </a:r>
          </a:p>
          <a:p>
            <a:pPr latinLnBrk="1">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(affect every MMIO operation)</a:t>
            </a:r>
          </a:p>
        </p:txBody>
      </p:sp>
      <p:pic>
        <p:nvPicPr>
          <p:cNvPr id="5" name="图片 4">
            <a:extLst>
              <a:ext uri="{FF2B5EF4-FFF2-40B4-BE49-F238E27FC236}">
                <a16:creationId xmlns:a16="http://schemas.microsoft.com/office/drawing/2014/main" id="{2206BC08-94F5-4B4B-B719-4EFD6952C223}"/>
              </a:ext>
            </a:extLst>
          </p:cNvPr>
          <p:cNvPicPr>
            <a:picLocks noChangeAspect="1"/>
          </p:cNvPicPr>
          <p:nvPr/>
        </p:nvPicPr>
        <p:blipFill>
          <a:blip r:embed="rId3"/>
          <a:stretch>
            <a:fillRect/>
          </a:stretch>
        </p:blipFill>
        <p:spPr>
          <a:xfrm>
            <a:off x="5257920" y="2895124"/>
            <a:ext cx="6791325" cy="3419475"/>
          </a:xfrm>
          <a:prstGeom prst="rect">
            <a:avLst/>
          </a:prstGeom>
        </p:spPr>
      </p:pic>
    </p:spTree>
    <p:extLst>
      <p:ext uri="{BB962C8B-B14F-4D97-AF65-F5344CB8AC3E}">
        <p14:creationId xmlns:p14="http://schemas.microsoft.com/office/powerpoint/2010/main" val="149268882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776241"/>
            <a:ext cx="10863722" cy="941155"/>
          </a:xfrm>
          <a:prstGeom prst="rect">
            <a:avLst/>
          </a:prstGeom>
          <a:noFill/>
        </p:spPr>
        <p:txBody>
          <a:bodyPr wrap="square" rtlCol="0">
            <a:spAutoFit/>
          </a:bodyPr>
          <a:lstStyle/>
          <a:p>
            <a:pPr>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实验对象：</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7</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real-world firmware from different sectors</a:t>
            </a:r>
          </a:p>
        </p:txBody>
      </p:sp>
      <p:pic>
        <p:nvPicPr>
          <p:cNvPr id="5" name="图片 4">
            <a:extLst>
              <a:ext uri="{FF2B5EF4-FFF2-40B4-BE49-F238E27FC236}">
                <a16:creationId xmlns:a16="http://schemas.microsoft.com/office/drawing/2014/main" id="{BF4FA6B4-3924-4400-BFB3-C69B77ED87EE}"/>
              </a:ext>
            </a:extLst>
          </p:cNvPr>
          <p:cNvPicPr>
            <a:picLocks noChangeAspect="1"/>
          </p:cNvPicPr>
          <p:nvPr/>
        </p:nvPicPr>
        <p:blipFill>
          <a:blip r:embed="rId3"/>
          <a:stretch>
            <a:fillRect/>
          </a:stretch>
        </p:blipFill>
        <p:spPr>
          <a:xfrm>
            <a:off x="1128712" y="2705100"/>
            <a:ext cx="9934575" cy="4152900"/>
          </a:xfrm>
          <a:prstGeom prst="rect">
            <a:avLst/>
          </a:prstGeom>
        </p:spPr>
      </p:pic>
    </p:spTree>
    <p:extLst>
      <p:ext uri="{BB962C8B-B14F-4D97-AF65-F5344CB8AC3E}">
        <p14:creationId xmlns:p14="http://schemas.microsoft.com/office/powerpoint/2010/main" val="265187998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776241"/>
            <a:ext cx="10863722" cy="4486741"/>
          </a:xfrm>
          <a:prstGeom prst="rect">
            <a:avLst/>
          </a:prstGeom>
          <a:noFill/>
        </p:spPr>
        <p:txBody>
          <a:bodyPr wrap="square" rtlCol="0">
            <a:spAutoFit/>
          </a:bodyPr>
          <a:lstStyle/>
          <a:p>
            <a:pPr>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实验对象：</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Modbus</a:t>
            </a:r>
            <a:r>
              <a:rPr lang="zh-CN" altLang="en-US" sz="2400" dirty="0">
                <a:solidFill>
                  <a:srgbClr val="02E695"/>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a highly-optimized implementation of Modbus slave that uses DMA to receive commands from Modbus master. </a:t>
            </a:r>
            <a:r>
              <a:rPr lang="zh-CN" altLang="en-US" sz="2400" dirty="0">
                <a:solidFill>
                  <a:schemeClr val="bg1"/>
                </a:solidFill>
                <a:latin typeface="微软雅黑" panose="020B0503020204020204" pitchFamily="34" charset="-122"/>
                <a:ea typeface="微软雅黑" panose="020B0503020204020204" pitchFamily="34" charset="-122"/>
              </a:rPr>
              <a:t>固件漏洞可能会导致类似震网的破坏。</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Guitar Pedal</a:t>
            </a:r>
            <a:r>
              <a:rPr lang="zh-CN" altLang="en-US" sz="2400" dirty="0">
                <a:solidFill>
                  <a:srgbClr val="02E695"/>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电吉他固件，包含数字模拟信号处理功能，使用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来对模拟信号进行采样。固件漏洞可能会产生对人体有害的声音。</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Soldering Station</a:t>
            </a:r>
            <a:r>
              <a:rPr lang="zh-CN" altLang="en-US" sz="2400" dirty="0">
                <a:solidFill>
                  <a:srgbClr val="02E695"/>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焊锡台固件，使用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来读取多个</a:t>
            </a:r>
            <a:r>
              <a:rPr lang="en-US" altLang="zh-CN" sz="2400" dirty="0">
                <a:solidFill>
                  <a:schemeClr val="bg1"/>
                </a:solidFill>
                <a:latin typeface="微软雅黑" panose="020B0503020204020204" pitchFamily="34" charset="-122"/>
                <a:ea typeface="微软雅黑" panose="020B0503020204020204" pitchFamily="34" charset="-122"/>
              </a:rPr>
              <a:t>ADC</a:t>
            </a:r>
            <a:r>
              <a:rPr lang="zh-CN" altLang="en-US" sz="2400" dirty="0">
                <a:solidFill>
                  <a:schemeClr val="bg1"/>
                </a:solidFill>
                <a:latin typeface="微软雅黑" panose="020B0503020204020204" pitchFamily="34" charset="-122"/>
                <a:ea typeface="微软雅黑" panose="020B0503020204020204" pitchFamily="34" charset="-122"/>
              </a:rPr>
              <a:t>的输入。固件漏洞可能导致烧坏操作物甚至伤及操作员。</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Stepper Motor</a:t>
            </a:r>
            <a:r>
              <a:rPr lang="zh-CN" altLang="en-US" sz="2400" dirty="0">
                <a:solidFill>
                  <a:schemeClr val="bg1"/>
                </a:solidFill>
                <a:latin typeface="微软雅黑" panose="020B0503020204020204" pitchFamily="34" charset="-122"/>
                <a:ea typeface="微软雅黑" panose="020B0503020204020204" pitchFamily="34" charset="-122"/>
              </a:rPr>
              <a:t>：数控机床</a:t>
            </a:r>
            <a:r>
              <a:rPr lang="en-US" altLang="zh-CN" sz="2400" dirty="0">
                <a:solidFill>
                  <a:schemeClr val="bg1"/>
                </a:solidFill>
                <a:latin typeface="微软雅黑" panose="020B0503020204020204" pitchFamily="34" charset="-122"/>
                <a:ea typeface="微软雅黑" panose="020B0503020204020204" pitchFamily="34" charset="-122"/>
              </a:rPr>
              <a:t>(CNC)</a:t>
            </a:r>
            <a:r>
              <a:rPr lang="zh-CN" altLang="en-US" sz="2400" dirty="0">
                <a:solidFill>
                  <a:schemeClr val="bg1"/>
                </a:solidFill>
                <a:latin typeface="微软雅黑" panose="020B0503020204020204" pitchFamily="34" charset="-122"/>
                <a:ea typeface="微软雅黑" panose="020B0503020204020204" pitchFamily="34" charset="-122"/>
              </a:rPr>
              <a:t>步进电机固件，使用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来通信和控制电机速率。固件漏洞可能导致电机速率异常或</a:t>
            </a:r>
            <a:r>
              <a:rPr lang="en-US" altLang="zh-CN" sz="2400" dirty="0">
                <a:solidFill>
                  <a:schemeClr val="bg1"/>
                </a:solidFill>
                <a:latin typeface="微软雅黑" panose="020B0503020204020204" pitchFamily="34" charset="-122"/>
                <a:ea typeface="微软雅黑" panose="020B0503020204020204" pitchFamily="34" charset="-122"/>
              </a:rPr>
              <a:t>CNC</a:t>
            </a:r>
            <a:r>
              <a:rPr lang="zh-CN" altLang="en-US" sz="2400" dirty="0">
                <a:solidFill>
                  <a:schemeClr val="bg1"/>
                </a:solidFill>
                <a:latin typeface="微软雅黑" panose="020B0503020204020204" pitchFamily="34" charset="-122"/>
                <a:ea typeface="微软雅黑" panose="020B0503020204020204" pitchFamily="34" charset="-122"/>
              </a:rPr>
              <a:t>安全验证绕过。</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6341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766974" y="1776241"/>
            <a:ext cx="10863722" cy="3157146"/>
          </a:xfrm>
          <a:prstGeom prst="rect">
            <a:avLst/>
          </a:prstGeom>
          <a:noFill/>
        </p:spPr>
        <p:txBody>
          <a:bodyPr wrap="square" rtlCol="0">
            <a:spAutoFit/>
          </a:bodyPr>
          <a:lstStyle/>
          <a:p>
            <a:pPr>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实验对象：</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GPS Receiver</a:t>
            </a:r>
            <a:r>
              <a:rPr lang="zh-CN" altLang="en-US" sz="2400" dirty="0">
                <a:solidFill>
                  <a:srgbClr val="02E695"/>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固件实现了</a:t>
            </a:r>
            <a:r>
              <a:rPr lang="en-US" altLang="zh-CN" sz="2400" dirty="0">
                <a:solidFill>
                  <a:schemeClr val="bg1"/>
                </a:solidFill>
                <a:latin typeface="微软雅黑" panose="020B0503020204020204" pitchFamily="34" charset="-122"/>
                <a:ea typeface="微软雅黑" panose="020B0503020204020204" pitchFamily="34" charset="-122"/>
              </a:rPr>
              <a:t>NMEA</a:t>
            </a:r>
            <a:r>
              <a:rPr lang="zh-CN" altLang="en-US" sz="2400" dirty="0">
                <a:solidFill>
                  <a:schemeClr val="bg1"/>
                </a:solidFill>
                <a:latin typeface="微软雅黑" panose="020B0503020204020204" pitchFamily="34" charset="-122"/>
                <a:ea typeface="微软雅黑" panose="020B0503020204020204" pitchFamily="34" charset="-122"/>
              </a:rPr>
              <a:t>制定的</a:t>
            </a:r>
            <a:r>
              <a:rPr lang="en-US" altLang="zh-CN" sz="2400" dirty="0">
                <a:solidFill>
                  <a:schemeClr val="bg1"/>
                </a:solidFill>
                <a:latin typeface="微软雅黑" panose="020B0503020204020204" pitchFamily="34" charset="-122"/>
                <a:ea typeface="微软雅黑" panose="020B0503020204020204" pitchFamily="34" charset="-122"/>
              </a:rPr>
              <a:t>GPS</a:t>
            </a:r>
            <a:r>
              <a:rPr lang="zh-CN" altLang="en-US" sz="2400" dirty="0">
                <a:solidFill>
                  <a:schemeClr val="bg1"/>
                </a:solidFill>
                <a:latin typeface="微软雅黑" panose="020B0503020204020204" pitchFamily="34" charset="-122"/>
                <a:ea typeface="微软雅黑" panose="020B0503020204020204" pitchFamily="34" charset="-122"/>
              </a:rPr>
              <a:t>通信协议，使用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来进行串口通信。固件漏洞可以破坏导航，甚至控制自动驾驶的汽车。</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MIDI Synthesizer</a:t>
            </a:r>
            <a:r>
              <a:rPr lang="zh-CN" altLang="en-US" sz="2400" dirty="0">
                <a:solidFill>
                  <a:srgbClr val="02E695"/>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固件实现了</a:t>
            </a:r>
            <a:r>
              <a:rPr lang="en-US" altLang="zh-CN" sz="2400" dirty="0">
                <a:solidFill>
                  <a:schemeClr val="bg1"/>
                </a:solidFill>
                <a:latin typeface="微软雅黑" panose="020B0503020204020204" pitchFamily="34" charset="-122"/>
                <a:ea typeface="微软雅黑" panose="020B0503020204020204" pitchFamily="34" charset="-122"/>
              </a:rPr>
              <a:t>MIDI(</a:t>
            </a:r>
            <a:r>
              <a:rPr lang="zh-CN" altLang="en-US" sz="2400" dirty="0">
                <a:solidFill>
                  <a:schemeClr val="bg1"/>
                </a:solidFill>
                <a:latin typeface="微软雅黑" panose="020B0503020204020204" pitchFamily="34" charset="-122"/>
                <a:ea typeface="微软雅黑" panose="020B0503020204020204" pitchFamily="34" charset="-122"/>
              </a:rPr>
              <a:t>乐器数字化接口</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来接收和解析</a:t>
            </a:r>
            <a:r>
              <a:rPr lang="en-US" altLang="zh-CN" sz="2400" dirty="0">
                <a:solidFill>
                  <a:schemeClr val="bg1"/>
                </a:solidFill>
                <a:latin typeface="微软雅黑" panose="020B0503020204020204" pitchFamily="34" charset="-122"/>
                <a:ea typeface="微软雅黑" panose="020B0503020204020204" pitchFamily="34" charset="-122"/>
              </a:rPr>
              <a:t>MIDI</a:t>
            </a:r>
            <a:r>
              <a:rPr lang="zh-CN" altLang="en-US" sz="2400" dirty="0">
                <a:solidFill>
                  <a:schemeClr val="bg1"/>
                </a:solidFill>
                <a:latin typeface="微软雅黑" panose="020B0503020204020204" pitchFamily="34" charset="-122"/>
                <a:ea typeface="微软雅黑" panose="020B0503020204020204" pitchFamily="34" charset="-122"/>
              </a:rPr>
              <a:t>信息。固件漏洞可能导致固件崩溃，破坏乐器的电路等。</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Oscilloscope</a:t>
            </a:r>
            <a:r>
              <a:rPr lang="zh-CN" altLang="en-US" sz="2400" dirty="0">
                <a:solidFill>
                  <a:srgbClr val="02E695"/>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小型示波器的固件，使用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来快速采集</a:t>
            </a:r>
            <a:r>
              <a:rPr lang="en-US" altLang="zh-CN" sz="2400" dirty="0">
                <a:solidFill>
                  <a:schemeClr val="bg1"/>
                </a:solidFill>
                <a:latin typeface="微软雅黑" panose="020B0503020204020204" pitchFamily="34" charset="-122"/>
                <a:ea typeface="微软雅黑" panose="020B0503020204020204" pitchFamily="34" charset="-122"/>
              </a:rPr>
              <a:t>ADC</a:t>
            </a:r>
            <a:r>
              <a:rPr lang="zh-CN" altLang="en-US" sz="2400" dirty="0">
                <a:solidFill>
                  <a:schemeClr val="bg1"/>
                </a:solidFill>
                <a:latin typeface="微软雅黑" panose="020B0503020204020204" pitchFamily="34" charset="-122"/>
                <a:ea typeface="微软雅黑" panose="020B0503020204020204" pitchFamily="34" charset="-122"/>
              </a:rPr>
              <a:t>信号。固件漏洞可能导致系统崩溃。</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257991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9" name="文本框 28">
            <a:extLst>
              <a:ext uri="{FF2B5EF4-FFF2-40B4-BE49-F238E27FC236}">
                <a16:creationId xmlns:a16="http://schemas.microsoft.com/office/drawing/2014/main" id="{3A2485A8-0B25-4608-BF40-8B9B79C23645}"/>
              </a:ext>
            </a:extLst>
          </p:cNvPr>
          <p:cNvSpPr txBox="1"/>
          <p:nvPr/>
        </p:nvSpPr>
        <p:spPr>
          <a:xfrm>
            <a:off x="265238" y="1776241"/>
            <a:ext cx="11926762" cy="4486741"/>
          </a:xfrm>
          <a:prstGeom prst="rect">
            <a:avLst/>
          </a:prstGeom>
          <a:noFill/>
        </p:spPr>
        <p:txBody>
          <a:bodyPr wrap="square" rtlCol="0">
            <a:spAutoFit/>
          </a:bodyPr>
          <a:lstStyle/>
          <a:p>
            <a:pPr>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实验方法：</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20000"/>
              </a:lnSpc>
            </a:pPr>
            <a:r>
              <a:rPr lang="en-US" altLang="zh-CN" sz="2400" dirty="0" err="1">
                <a:solidFill>
                  <a:srgbClr val="02E695"/>
                </a:solidFill>
                <a:latin typeface="微软雅黑" panose="020B0503020204020204" pitchFamily="34" charset="-122"/>
                <a:ea typeface="微软雅黑" panose="020B0503020204020204" pitchFamily="34" charset="-122"/>
              </a:rPr>
              <a:t>Fuzzer</a:t>
            </a:r>
            <a:r>
              <a:rPr lang="en-US" altLang="zh-CN" sz="2400" dirty="0">
                <a:solidFill>
                  <a:srgbClr val="02E695"/>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unmodified AFL </a:t>
            </a: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Error detector</a:t>
            </a:r>
            <a:r>
              <a:rPr lang="zh-CN" altLang="en-US" sz="2400" dirty="0">
                <a:solidFill>
                  <a:srgbClr val="02E695"/>
                </a:solidFill>
                <a:latin typeface="微软雅黑" panose="020B0503020204020204" pitchFamily="34" charset="-122"/>
                <a:ea typeface="微软雅黑" panose="020B0503020204020204" pitchFamily="34" charset="-122"/>
              </a:rPr>
              <a:t>：</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(1) Grants </a:t>
            </a:r>
            <a:r>
              <a:rPr lang="en-US" altLang="zh-CN" sz="2400" dirty="0" err="1">
                <a:solidFill>
                  <a:schemeClr val="bg1"/>
                </a:solidFill>
                <a:latin typeface="微软雅黑" panose="020B0503020204020204" pitchFamily="34" charset="-122"/>
                <a:ea typeface="微软雅黑" panose="020B0503020204020204" pitchFamily="34" charset="-122"/>
              </a:rPr>
              <a:t>read+execute</a:t>
            </a:r>
            <a:r>
              <a:rPr lang="en-US" altLang="zh-CN" sz="2400" dirty="0">
                <a:solidFill>
                  <a:schemeClr val="bg1"/>
                </a:solidFill>
                <a:latin typeface="微软雅黑" panose="020B0503020204020204" pitchFamily="34" charset="-122"/>
                <a:ea typeface="微软雅黑" panose="020B0503020204020204" pitchFamily="34" charset="-122"/>
              </a:rPr>
              <a:t> permission to Flash, </a:t>
            </a:r>
            <a:r>
              <a:rPr lang="en-US" altLang="zh-CN" sz="2400" dirty="0" err="1">
                <a:solidFill>
                  <a:schemeClr val="bg1"/>
                </a:solidFill>
                <a:latin typeface="微软雅黑" panose="020B0503020204020204" pitchFamily="34" charset="-122"/>
                <a:ea typeface="微软雅黑" panose="020B0503020204020204" pitchFamily="34" charset="-122"/>
              </a:rPr>
              <a:t>read+write</a:t>
            </a:r>
            <a:r>
              <a:rPr lang="en-US" altLang="zh-CN" sz="2400" dirty="0">
                <a:solidFill>
                  <a:schemeClr val="bg1"/>
                </a:solidFill>
                <a:latin typeface="微软雅黑" panose="020B0503020204020204" pitchFamily="34" charset="-122"/>
                <a:ea typeface="微软雅黑" panose="020B0503020204020204" pitchFamily="34" charset="-122"/>
              </a:rPr>
              <a:t> permission to RAM and the peripheral MMIO region and no permission to the rest of memory space.</a:t>
            </a: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rPr>
              <a:t>(2) Inserted red-zones before and after buffers at compile time. Accesses to red-zones will crash the firmware execution.</a:t>
            </a:r>
          </a:p>
          <a:p>
            <a:pPr>
              <a:lnSpc>
                <a:spcPct val="120000"/>
              </a:lnSpc>
            </a:pPr>
            <a:r>
              <a:rPr lang="en-US" altLang="zh-CN" sz="2400" dirty="0">
                <a:solidFill>
                  <a:srgbClr val="02E695"/>
                </a:solidFill>
                <a:latin typeface="微软雅黑" panose="020B0503020204020204" pitchFamily="34" charset="-122"/>
                <a:ea typeface="微软雅黑" panose="020B0503020204020204" pitchFamily="34" charset="-122"/>
              </a:rPr>
              <a:t>Run: </a:t>
            </a:r>
            <a:r>
              <a:rPr lang="en-US" altLang="zh-CN" sz="2400" dirty="0">
                <a:solidFill>
                  <a:schemeClr val="bg1"/>
                </a:solidFill>
                <a:latin typeface="微软雅黑" panose="020B0503020204020204" pitchFamily="34" charset="-122"/>
                <a:ea typeface="微软雅黑" panose="020B0503020204020204" pitchFamily="34" charset="-122"/>
              </a:rPr>
              <a:t>Launched the </a:t>
            </a:r>
            <a:r>
              <a:rPr lang="en-US" altLang="zh-CN" sz="2400" dirty="0" err="1">
                <a:solidFill>
                  <a:schemeClr val="bg1"/>
                </a:solidFill>
                <a:latin typeface="微软雅黑" panose="020B0503020204020204" pitchFamily="34" charset="-122"/>
                <a:ea typeface="微软雅黑" panose="020B0503020204020204" pitchFamily="34" charset="-122"/>
              </a:rPr>
              <a:t>fuzzer</a:t>
            </a:r>
            <a:r>
              <a:rPr lang="en-US" altLang="zh-CN" sz="2400" dirty="0">
                <a:solidFill>
                  <a:schemeClr val="bg1"/>
                </a:solidFill>
                <a:latin typeface="微软雅黑" panose="020B0503020204020204" pitchFamily="34" charset="-122"/>
                <a:ea typeface="微软雅黑" panose="020B0503020204020204" pitchFamily="34" charset="-122"/>
              </a:rPr>
              <a:t> with random seed input and fuzz-tested each firmware for 48 hours.</a:t>
            </a:r>
          </a:p>
          <a:p>
            <a:pPr>
              <a:lnSpc>
                <a:spcPct val="120000"/>
              </a:lnSpc>
            </a:pP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5115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4" name="图片 3">
            <a:extLst>
              <a:ext uri="{FF2B5EF4-FFF2-40B4-BE49-F238E27FC236}">
                <a16:creationId xmlns:a16="http://schemas.microsoft.com/office/drawing/2014/main" id="{5D9B6FA2-9343-449F-A6EA-FF1FFEAC194B}"/>
              </a:ext>
            </a:extLst>
          </p:cNvPr>
          <p:cNvPicPr>
            <a:picLocks noChangeAspect="1"/>
          </p:cNvPicPr>
          <p:nvPr/>
        </p:nvPicPr>
        <p:blipFill>
          <a:blip r:embed="rId3"/>
          <a:stretch>
            <a:fillRect/>
          </a:stretch>
        </p:blipFill>
        <p:spPr>
          <a:xfrm>
            <a:off x="1247775" y="2390775"/>
            <a:ext cx="9391650" cy="2076450"/>
          </a:xfrm>
          <a:prstGeom prst="rect">
            <a:avLst/>
          </a:prstGeom>
        </p:spPr>
      </p:pic>
      <p:pic>
        <p:nvPicPr>
          <p:cNvPr id="5" name="图片 4">
            <a:extLst>
              <a:ext uri="{FF2B5EF4-FFF2-40B4-BE49-F238E27FC236}">
                <a16:creationId xmlns:a16="http://schemas.microsoft.com/office/drawing/2014/main" id="{A09B9830-A730-429E-B414-960B6DDEAB61}"/>
              </a:ext>
            </a:extLst>
          </p:cNvPr>
          <p:cNvPicPr>
            <a:picLocks noChangeAspect="1"/>
          </p:cNvPicPr>
          <p:nvPr/>
        </p:nvPicPr>
        <p:blipFill>
          <a:blip r:embed="rId4"/>
          <a:stretch>
            <a:fillRect/>
          </a:stretch>
        </p:blipFill>
        <p:spPr>
          <a:xfrm>
            <a:off x="1095375" y="4612505"/>
            <a:ext cx="9696450" cy="2076450"/>
          </a:xfrm>
          <a:prstGeom prst="rect">
            <a:avLst/>
          </a:prstGeom>
        </p:spPr>
      </p:pic>
      <p:sp>
        <p:nvSpPr>
          <p:cNvPr id="12" name="文本框 11">
            <a:extLst>
              <a:ext uri="{FF2B5EF4-FFF2-40B4-BE49-F238E27FC236}">
                <a16:creationId xmlns:a16="http://schemas.microsoft.com/office/drawing/2014/main" id="{F9015E0E-E1D8-429E-BD73-708FE74094E0}"/>
              </a:ext>
            </a:extLst>
          </p:cNvPr>
          <p:cNvSpPr txBox="1"/>
          <p:nvPr/>
        </p:nvSpPr>
        <p:spPr>
          <a:xfrm>
            <a:off x="265238" y="1776241"/>
            <a:ext cx="11926762" cy="497957"/>
          </a:xfrm>
          <a:prstGeom prst="rect">
            <a:avLst/>
          </a:prstGeom>
          <a:noFill/>
        </p:spPr>
        <p:txBody>
          <a:bodyPr wrap="square" rtlCol="0">
            <a:spAutoFit/>
          </a:bodyPr>
          <a:lstStyle/>
          <a:p>
            <a:pPr>
              <a:lnSpc>
                <a:spcPct val="120000"/>
              </a:lnSpc>
            </a:pPr>
            <a:r>
              <a:rPr lang="zh-CN" altLang="en-US" sz="2400" dirty="0">
                <a:solidFill>
                  <a:srgbClr val="02E695"/>
                </a:solidFill>
                <a:latin typeface="微软雅黑" panose="020B0503020204020204" pitchFamily="34" charset="-122"/>
                <a:ea typeface="微软雅黑" panose="020B0503020204020204" pitchFamily="34" charset="-122"/>
              </a:rPr>
              <a:t>实验结果：</a:t>
            </a:r>
            <a:endParaRPr lang="en-US" altLang="zh-CN" sz="2400" dirty="0">
              <a:solidFill>
                <a:srgbClr val="02E69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39661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177623" y="1009011"/>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12820" y="1022075"/>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F9015E0E-E1D8-429E-BD73-708FE74094E0}"/>
              </a:ext>
            </a:extLst>
          </p:cNvPr>
          <p:cNvSpPr txBox="1"/>
          <p:nvPr/>
        </p:nvSpPr>
        <p:spPr>
          <a:xfrm>
            <a:off x="211084" y="1591046"/>
            <a:ext cx="11926762" cy="3046988"/>
          </a:xfrm>
          <a:prstGeom prst="rect">
            <a:avLst/>
          </a:prstGeom>
          <a:noFill/>
        </p:spPr>
        <p:txBody>
          <a:bodyPr wrap="square" rtlCol="0">
            <a:spAutoFit/>
          </a:bodyPr>
          <a:lstStyle/>
          <a:p>
            <a:r>
              <a:rPr lang="zh-CN" altLang="en-US" sz="2400" dirty="0">
                <a:solidFill>
                  <a:srgbClr val="02E695"/>
                </a:solidFill>
                <a:latin typeface="微软雅黑" panose="020B0503020204020204" pitchFamily="34" charset="-122"/>
                <a:ea typeface="微软雅黑" panose="020B0503020204020204" pitchFamily="34" charset="-122"/>
              </a:rPr>
              <a:t>实验结果：</a:t>
            </a:r>
            <a:endParaRPr lang="en-US" altLang="zh-CN" sz="2400" dirty="0">
              <a:solidFill>
                <a:srgbClr val="02E695"/>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DICE</a:t>
            </a:r>
            <a:r>
              <a:rPr lang="zh-CN" altLang="en-US" sz="2400" dirty="0">
                <a:solidFill>
                  <a:schemeClr val="bg1"/>
                </a:solidFill>
                <a:latin typeface="微软雅黑" panose="020B0503020204020204" pitchFamily="34" charset="-122"/>
                <a:ea typeface="微软雅黑" panose="020B0503020204020204" pitchFamily="34" charset="-122"/>
              </a:rPr>
              <a:t>挖掘了</a:t>
            </a:r>
            <a:r>
              <a:rPr lang="en-US" altLang="zh-CN" sz="2400" dirty="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个</a:t>
            </a:r>
            <a:r>
              <a:rPr lang="en-US" altLang="zh-CN" sz="2400" dirty="0">
                <a:solidFill>
                  <a:schemeClr val="bg1"/>
                </a:solidFill>
                <a:latin typeface="微软雅黑" panose="020B0503020204020204" pitchFamily="34" charset="-122"/>
                <a:ea typeface="微软雅黑" panose="020B0503020204020204" pitchFamily="34" charset="-122"/>
              </a:rPr>
              <a:t>P2IM</a:t>
            </a:r>
            <a:r>
              <a:rPr lang="zh-CN" altLang="en-US" sz="2400" dirty="0">
                <a:solidFill>
                  <a:schemeClr val="bg1"/>
                </a:solidFill>
                <a:latin typeface="微软雅黑" panose="020B0503020204020204" pitchFamily="34" charset="-122"/>
                <a:ea typeface="微软雅黑" panose="020B0503020204020204" pitchFamily="34" charset="-122"/>
              </a:rPr>
              <a:t>无法发现的漏洞（</a:t>
            </a:r>
            <a:r>
              <a:rPr lang="en-US" altLang="zh-CN" sz="2400" dirty="0">
                <a:solidFill>
                  <a:schemeClr val="bg1"/>
                </a:solidFill>
                <a:latin typeface="微软雅黑" panose="020B0503020204020204" pitchFamily="34" charset="-122"/>
                <a:ea typeface="微软雅黑" panose="020B0503020204020204" pitchFamily="34" charset="-122"/>
              </a:rPr>
              <a:t>Modbus 3</a:t>
            </a:r>
            <a:r>
              <a:rPr lang="zh-CN" altLang="en-US" sz="2400" dirty="0">
                <a:solidFill>
                  <a:schemeClr val="bg1"/>
                </a:solidFill>
                <a:latin typeface="微软雅黑" panose="020B0503020204020204" pitchFamily="34" charset="-122"/>
                <a:ea typeface="微软雅黑" panose="020B0503020204020204" pitchFamily="34" charset="-122"/>
              </a:rPr>
              <a:t>个和</a:t>
            </a:r>
            <a:r>
              <a:rPr lang="en-US" altLang="zh-CN" sz="2400" dirty="0">
                <a:solidFill>
                  <a:schemeClr val="bg1"/>
                </a:solidFill>
                <a:latin typeface="微软雅黑" panose="020B0503020204020204" pitchFamily="34" charset="-122"/>
                <a:ea typeface="微软雅黑" panose="020B0503020204020204" pitchFamily="34" charset="-122"/>
              </a:rPr>
              <a:t>MIDI 2</a:t>
            </a:r>
            <a:r>
              <a:rPr lang="zh-CN" altLang="en-US" sz="2400" dirty="0">
                <a:solidFill>
                  <a:schemeClr val="bg1"/>
                </a:solidFill>
                <a:latin typeface="微软雅黑" panose="020B0503020204020204" pitchFamily="34" charset="-122"/>
                <a:ea typeface="微软雅黑" panose="020B0503020204020204" pitchFamily="34" charset="-122"/>
              </a:rPr>
              <a:t>个）</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经过确认，这</a:t>
            </a:r>
            <a:r>
              <a:rPr lang="en-US" altLang="zh-CN" sz="2400" dirty="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个漏洞都是</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相关的，真实、可复现、可远程利用</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rgbClr val="02E695"/>
                </a:solidFill>
                <a:latin typeface="微软雅黑" panose="020B0503020204020204" pitchFamily="34" charset="-122"/>
                <a:ea typeface="微软雅黑" panose="020B0503020204020204" pitchFamily="34" charset="-122"/>
              </a:rPr>
              <a:t>MIDI</a:t>
            </a:r>
            <a:r>
              <a:rPr lang="zh-CN" altLang="en-US" sz="2400" dirty="0">
                <a:solidFill>
                  <a:srgbClr val="02E695"/>
                </a:solidFill>
                <a:latin typeface="微软雅黑" panose="020B0503020204020204" pitchFamily="34" charset="-122"/>
                <a:ea typeface="微软雅黑" panose="020B0503020204020204" pitchFamily="34" charset="-122"/>
              </a:rPr>
              <a:t>固件漏洞：</a:t>
            </a:r>
            <a:endParaRPr lang="en-US" altLang="zh-CN" sz="2400" dirty="0">
              <a:solidFill>
                <a:srgbClr val="02E695"/>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MIDI</a:t>
            </a:r>
            <a:r>
              <a:rPr lang="zh-CN" altLang="en-US" sz="2400" dirty="0">
                <a:solidFill>
                  <a:schemeClr val="bg1"/>
                </a:solidFill>
                <a:latin typeface="微软雅黑" panose="020B0503020204020204" pitchFamily="34" charset="-122"/>
                <a:ea typeface="微软雅黑" panose="020B0503020204020204" pitchFamily="34" charset="-122"/>
              </a:rPr>
              <a:t>固件，利用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接收</a:t>
            </a:r>
            <a:r>
              <a:rPr lang="en-US" altLang="zh-CN" sz="2400" dirty="0">
                <a:solidFill>
                  <a:schemeClr val="bg1"/>
                </a:solidFill>
                <a:latin typeface="微软雅黑" panose="020B0503020204020204" pitchFamily="34" charset="-122"/>
                <a:ea typeface="微软雅黑" panose="020B0503020204020204" pitchFamily="34" charset="-122"/>
              </a:rPr>
              <a:t>UART</a:t>
            </a:r>
            <a:r>
              <a:rPr lang="zh-CN" altLang="en-US" sz="2400" dirty="0">
                <a:solidFill>
                  <a:schemeClr val="bg1"/>
                </a:solidFill>
                <a:latin typeface="微软雅黑" panose="020B0503020204020204" pitchFamily="34" charset="-122"/>
                <a:ea typeface="微软雅黑" panose="020B0503020204020204" pitchFamily="34" charset="-122"/>
              </a:rPr>
              <a:t>传入的远程控制命令，在解析和处理完命令后，会将存储命令的缓存区释放掉。但是，有些缓存区不是在堆上动态创建的，而是静态创建的全局变量，但是固件仍然使用</a:t>
            </a:r>
            <a:r>
              <a:rPr lang="en-US" altLang="zh-CN" sz="2400" dirty="0">
                <a:solidFill>
                  <a:schemeClr val="bg1"/>
                </a:solidFill>
                <a:latin typeface="微软雅黑" panose="020B0503020204020204" pitchFamily="34" charset="-122"/>
                <a:ea typeface="微软雅黑" panose="020B0503020204020204" pitchFamily="34" charset="-122"/>
              </a:rPr>
              <a:t>free()</a:t>
            </a:r>
            <a:r>
              <a:rPr lang="zh-CN" altLang="en-US" sz="2400" dirty="0">
                <a:solidFill>
                  <a:schemeClr val="bg1"/>
                </a:solidFill>
                <a:latin typeface="微软雅黑" panose="020B0503020204020204" pitchFamily="34" charset="-122"/>
                <a:ea typeface="微软雅黑" panose="020B0503020204020204" pitchFamily="34" charset="-122"/>
              </a:rPr>
              <a:t>函数进行了释放操作。</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该漏洞可能会导致固件崩溃和拒绝服务。</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0DB80D3-3C8C-47C1-BDF5-D4265A398A8C}"/>
              </a:ext>
            </a:extLst>
          </p:cNvPr>
          <p:cNvPicPr>
            <a:picLocks noChangeAspect="1"/>
          </p:cNvPicPr>
          <p:nvPr/>
        </p:nvPicPr>
        <p:blipFill>
          <a:blip r:embed="rId3"/>
          <a:stretch>
            <a:fillRect/>
          </a:stretch>
        </p:blipFill>
        <p:spPr>
          <a:xfrm>
            <a:off x="1711649" y="4638034"/>
            <a:ext cx="8768702" cy="2121460"/>
          </a:xfrm>
          <a:prstGeom prst="rect">
            <a:avLst/>
          </a:prstGeom>
        </p:spPr>
      </p:pic>
    </p:spTree>
    <p:extLst>
      <p:ext uri="{BB962C8B-B14F-4D97-AF65-F5344CB8AC3E}">
        <p14:creationId xmlns:p14="http://schemas.microsoft.com/office/powerpoint/2010/main" val="28310843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F9015E0E-E1D8-429E-BD73-708FE74094E0}"/>
              </a:ext>
            </a:extLst>
          </p:cNvPr>
          <p:cNvSpPr txBox="1"/>
          <p:nvPr/>
        </p:nvSpPr>
        <p:spPr>
          <a:xfrm>
            <a:off x="265238" y="1776241"/>
            <a:ext cx="11926762" cy="1689052"/>
          </a:xfrm>
          <a:prstGeom prst="rect">
            <a:avLst/>
          </a:prstGeom>
          <a:noFill/>
        </p:spPr>
        <p:txBody>
          <a:bodyPr wrap="square" rtlCol="0">
            <a:spAutoFit/>
          </a:bodyPr>
          <a:lstStyle/>
          <a:p>
            <a:pPr>
              <a:lnSpc>
                <a:spcPct val="150000"/>
              </a:lnSpc>
            </a:pPr>
            <a:r>
              <a:rPr lang="en-US" altLang="zh-CN" sz="2400" dirty="0">
                <a:solidFill>
                  <a:srgbClr val="02E695"/>
                </a:solidFill>
                <a:latin typeface="微软雅黑" panose="020B0503020204020204" pitchFamily="34" charset="-122"/>
                <a:ea typeface="微软雅黑" panose="020B0503020204020204" pitchFamily="34" charset="-122"/>
              </a:rPr>
              <a:t>Modbus</a:t>
            </a:r>
            <a:r>
              <a:rPr lang="zh-CN" altLang="en-US" sz="2400" dirty="0">
                <a:solidFill>
                  <a:srgbClr val="02E695"/>
                </a:solidFill>
                <a:latin typeface="微软雅黑" panose="020B0503020204020204" pitchFamily="34" charset="-122"/>
                <a:ea typeface="微软雅黑" panose="020B0503020204020204" pitchFamily="34" charset="-122"/>
              </a:rPr>
              <a:t>固件漏洞：</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任何在接入现场总线的恶意设备可以通过发送恶意载荷，利用这</a:t>
            </a: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个漏洞实现数据结构破坏或窃取信息。</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D358D71-7BF0-4651-A981-94D2B123C27C}"/>
              </a:ext>
            </a:extLst>
          </p:cNvPr>
          <p:cNvPicPr>
            <a:picLocks noChangeAspect="1"/>
          </p:cNvPicPr>
          <p:nvPr/>
        </p:nvPicPr>
        <p:blipFill>
          <a:blip r:embed="rId3"/>
          <a:stretch>
            <a:fillRect/>
          </a:stretch>
        </p:blipFill>
        <p:spPr>
          <a:xfrm>
            <a:off x="2959012" y="3178056"/>
            <a:ext cx="9006765" cy="3493727"/>
          </a:xfrm>
          <a:prstGeom prst="rect">
            <a:avLst/>
          </a:prstGeom>
        </p:spPr>
      </p:pic>
    </p:spTree>
    <p:extLst>
      <p:ext uri="{BB962C8B-B14F-4D97-AF65-F5344CB8AC3E}">
        <p14:creationId xmlns:p14="http://schemas.microsoft.com/office/powerpoint/2010/main" val="13193284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231777" y="1194206"/>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766974" y="1207270"/>
            <a:ext cx="2934169" cy="492443"/>
          </a:xfrm>
          <a:prstGeom prst="rect">
            <a:avLst/>
          </a:prstGeom>
          <a:noFill/>
        </p:spPr>
        <p:txBody>
          <a:bodyPr wrap="square" rtlCol="0">
            <a:spAutoFit/>
          </a:bodyPr>
          <a:lstStyle/>
          <a:p>
            <a:r>
              <a:rPr lang="en-US" altLang="zh-CN" sz="2600" dirty="0">
                <a:solidFill>
                  <a:schemeClr val="bg1"/>
                </a:solidFill>
                <a:latin typeface="微软雅黑" panose="020B0503020204020204" pitchFamily="34" charset="-122"/>
                <a:ea typeface="微软雅黑" panose="020B0503020204020204" pitchFamily="34" charset="-122"/>
              </a:rPr>
              <a:t>Exp2:</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Evaluation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F9015E0E-E1D8-429E-BD73-708FE74094E0}"/>
              </a:ext>
            </a:extLst>
          </p:cNvPr>
          <p:cNvSpPr txBox="1"/>
          <p:nvPr/>
        </p:nvSpPr>
        <p:spPr>
          <a:xfrm>
            <a:off x="265238" y="1776241"/>
            <a:ext cx="11926762" cy="3351046"/>
          </a:xfrm>
          <a:prstGeom prst="rect">
            <a:avLst/>
          </a:prstGeom>
          <a:noFill/>
        </p:spPr>
        <p:txBody>
          <a:bodyPr wrap="square" rtlCol="0">
            <a:spAutoFit/>
          </a:bodyPr>
          <a:lstStyle/>
          <a:p>
            <a:pPr>
              <a:lnSpc>
                <a:spcPct val="150000"/>
              </a:lnSpc>
            </a:pPr>
            <a:r>
              <a:rPr lang="zh-CN" altLang="en-US" sz="2400" dirty="0">
                <a:solidFill>
                  <a:srgbClr val="02E695"/>
                </a:solidFill>
                <a:latin typeface="微软雅黑" panose="020B0503020204020204" pitchFamily="34" charset="-122"/>
                <a:ea typeface="微软雅黑" panose="020B0503020204020204" pitchFamily="34" charset="-122"/>
              </a:rPr>
              <a:t>为什么没有在其他固件中挖掘出漏洞：</a:t>
            </a:r>
            <a:endParaRPr lang="en-US" altLang="zh-CN" sz="2400" dirty="0">
              <a:solidFill>
                <a:srgbClr val="02E695"/>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）一些固件使用</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来获取搞吞吐量的数据传输，很快就耗尽了</a:t>
            </a:r>
            <a:r>
              <a:rPr lang="en-US" altLang="zh-CN" sz="2400" dirty="0" err="1">
                <a:solidFill>
                  <a:schemeClr val="bg1"/>
                </a:solidFill>
                <a:latin typeface="微软雅黑" panose="020B0503020204020204" pitchFamily="34" charset="-122"/>
                <a:ea typeface="微软雅黑" panose="020B0503020204020204" pitchFamily="34" charset="-122"/>
              </a:rPr>
              <a:t>Fuzzer</a:t>
            </a:r>
            <a:r>
              <a:rPr lang="zh-CN" altLang="en-US" sz="2400" dirty="0">
                <a:solidFill>
                  <a:schemeClr val="bg1"/>
                </a:solidFill>
                <a:latin typeface="微软雅黑" panose="020B0503020204020204" pitchFamily="34" charset="-122"/>
                <a:ea typeface="微软雅黑" panose="020B0503020204020204" pitchFamily="34" charset="-122"/>
              </a:rPr>
              <a:t>的输入，从而导致无法进一步深入代码（</a:t>
            </a:r>
            <a:r>
              <a:rPr lang="en-US" altLang="zh-CN" sz="2400" dirty="0">
                <a:solidFill>
                  <a:schemeClr val="bg1"/>
                </a:solidFill>
                <a:latin typeface="微软雅黑" panose="020B0503020204020204" pitchFamily="34" charset="-122"/>
                <a:ea typeface="微软雅黑" panose="020B0503020204020204" pitchFamily="34" charset="-122"/>
              </a:rPr>
              <a:t>However, AFL prefers to generate short input sequences to achieve better fuzzing performance</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）一些</a:t>
            </a:r>
            <a:r>
              <a:rPr lang="en-US" altLang="zh-CN" sz="2400" dirty="0">
                <a:solidFill>
                  <a:schemeClr val="bg1"/>
                </a:solidFill>
                <a:latin typeface="微软雅黑" panose="020B0503020204020204" pitchFamily="34" charset="-122"/>
                <a:ea typeface="微软雅黑" panose="020B0503020204020204" pitchFamily="34" charset="-122"/>
              </a:rPr>
              <a:t>DMA</a:t>
            </a:r>
            <a:r>
              <a:rPr lang="zh-CN" altLang="en-US" sz="2400" dirty="0">
                <a:solidFill>
                  <a:schemeClr val="bg1"/>
                </a:solidFill>
                <a:latin typeface="微软雅黑" panose="020B0503020204020204" pitchFamily="34" charset="-122"/>
                <a:ea typeface="微软雅黑" panose="020B0503020204020204" pitchFamily="34" charset="-122"/>
              </a:rPr>
              <a:t>输入是不会影响固件控制流的。但是</a:t>
            </a:r>
            <a:r>
              <a:rPr lang="en-US" altLang="zh-CN" sz="2400" dirty="0">
                <a:solidFill>
                  <a:schemeClr val="bg1"/>
                </a:solidFill>
                <a:latin typeface="微软雅黑" panose="020B0503020204020204" pitchFamily="34" charset="-122"/>
                <a:ea typeface="微软雅黑" panose="020B0503020204020204" pitchFamily="34" charset="-122"/>
              </a:rPr>
              <a:t>DICE</a:t>
            </a:r>
            <a:r>
              <a:rPr lang="zh-CN" altLang="en-US" sz="2400" dirty="0">
                <a:solidFill>
                  <a:schemeClr val="bg1"/>
                </a:solidFill>
                <a:latin typeface="微软雅黑" panose="020B0503020204020204" pitchFamily="34" charset="-122"/>
                <a:ea typeface="微软雅黑" panose="020B0503020204020204" pitchFamily="34" charset="-122"/>
              </a:rPr>
              <a:t>的</a:t>
            </a:r>
            <a:r>
              <a:rPr lang="en-US" altLang="zh-CN" sz="2400" dirty="0">
                <a:solidFill>
                  <a:schemeClr val="bg1"/>
                </a:solidFill>
                <a:latin typeface="微软雅黑" panose="020B0503020204020204" pitchFamily="34" charset="-122"/>
                <a:ea typeface="微软雅黑" panose="020B0503020204020204" pitchFamily="34" charset="-122"/>
              </a:rPr>
              <a:t>Fuzz</a:t>
            </a:r>
            <a:r>
              <a:rPr lang="zh-CN" altLang="en-US" sz="2400" dirty="0">
                <a:solidFill>
                  <a:schemeClr val="bg1"/>
                </a:solidFill>
                <a:latin typeface="微软雅黑" panose="020B0503020204020204" pitchFamily="34" charset="-122"/>
                <a:ea typeface="微软雅黑" panose="020B0503020204020204" pitchFamily="34" charset="-122"/>
              </a:rPr>
              <a:t>策略会浪费大量的资源来测试这些输入，从而影响了漏洞挖掘效果。</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218397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Inspiration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595839969"/>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414379" y="1018975"/>
            <a:ext cx="6979003" cy="1996173"/>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Alejandro </a:t>
            </a:r>
            <a:r>
              <a:rPr lang="en-US" altLang="zh-CN" sz="2400" dirty="0" err="1">
                <a:solidFill>
                  <a:schemeClr val="bg1"/>
                </a:solidFill>
              </a:rPr>
              <a:t>Mera</a:t>
            </a:r>
            <a:endParaRPr lang="en-US" altLang="zh-CN" sz="2400" dirty="0">
              <a:solidFill>
                <a:schemeClr val="bg1"/>
              </a:solidFill>
            </a:endParaRPr>
          </a:p>
          <a:p>
            <a:pPr>
              <a:lnSpc>
                <a:spcPct val="130000"/>
              </a:lnSpc>
            </a:pPr>
            <a:r>
              <a:rPr lang="en-US" altLang="zh-CN" sz="2400" dirty="0">
                <a:solidFill>
                  <a:schemeClr val="bg1"/>
                </a:solidFill>
              </a:rPr>
              <a:t>Northeastern University</a:t>
            </a:r>
          </a:p>
          <a:p>
            <a:pPr>
              <a:lnSpc>
                <a:spcPct val="130000"/>
              </a:lnSpc>
            </a:pPr>
            <a:r>
              <a:rPr lang="en-US" altLang="zh-CN" sz="2400" dirty="0">
                <a:solidFill>
                  <a:schemeClr val="bg1"/>
                </a:solidFill>
              </a:rPr>
              <a:t>Advised by Professor </a:t>
            </a:r>
            <a:r>
              <a:rPr lang="en-US" altLang="zh-CN" sz="2400" dirty="0" err="1">
                <a:solidFill>
                  <a:schemeClr val="bg1"/>
                </a:solidFill>
              </a:rPr>
              <a:t>Engin</a:t>
            </a:r>
            <a:r>
              <a:rPr lang="en-US" altLang="zh-CN" sz="2400" dirty="0">
                <a:solidFill>
                  <a:schemeClr val="bg1"/>
                </a:solidFill>
              </a:rPr>
              <a:t> </a:t>
            </a:r>
            <a:r>
              <a:rPr lang="en-US" altLang="zh-CN" sz="2400" dirty="0" err="1">
                <a:solidFill>
                  <a:schemeClr val="bg1"/>
                </a:solidFill>
              </a:rPr>
              <a:t>Kirda</a:t>
            </a:r>
            <a:endParaRPr lang="en-US" altLang="zh-CN" sz="2400" dirty="0">
              <a:solidFill>
                <a:schemeClr val="bg1"/>
              </a:solidFill>
            </a:endParaRPr>
          </a:p>
          <a:p>
            <a:pPr>
              <a:lnSpc>
                <a:spcPct val="130000"/>
              </a:lnSpc>
            </a:pPr>
            <a:r>
              <a:rPr lang="zh-CN" altLang="en-US" sz="2400" dirty="0">
                <a:solidFill>
                  <a:schemeClr val="bg1"/>
                </a:solidFill>
              </a:rPr>
              <a:t>研究方向：</a:t>
            </a:r>
            <a:r>
              <a:rPr lang="en-US" altLang="zh-CN" sz="2400" dirty="0">
                <a:solidFill>
                  <a:schemeClr val="bg1"/>
                </a:solidFill>
              </a:rPr>
              <a:t>IoT</a:t>
            </a:r>
            <a:r>
              <a:rPr lang="zh-CN" altLang="en-US" sz="2400" dirty="0">
                <a:solidFill>
                  <a:schemeClr val="bg1"/>
                </a:solidFill>
              </a:rPr>
              <a:t>固件安全</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Alejandro Mera">
            <a:extLst>
              <a:ext uri="{FF2B5EF4-FFF2-40B4-BE49-F238E27FC236}">
                <a16:creationId xmlns:a16="http://schemas.microsoft.com/office/drawing/2014/main" id="{7A81789D-CB0F-4E31-9344-35ADE53A1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01" y="1032035"/>
            <a:ext cx="1573368" cy="170670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8DDB5D8C-2CF4-46CA-A933-9DD41C024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01" y="3042242"/>
            <a:ext cx="10716706" cy="3696457"/>
          </a:xfrm>
          <a:prstGeom prst="rect">
            <a:avLst/>
          </a:prstGeom>
        </p:spPr>
      </p:pic>
      <p:pic>
        <p:nvPicPr>
          <p:cNvPr id="3" name="图片 2">
            <a:extLst>
              <a:ext uri="{FF2B5EF4-FFF2-40B4-BE49-F238E27FC236}">
                <a16:creationId xmlns:a16="http://schemas.microsoft.com/office/drawing/2014/main" id="{2DDBA91D-BC52-499F-B815-BC4B920EA55D}"/>
              </a:ext>
            </a:extLst>
          </p:cNvPr>
          <p:cNvPicPr>
            <a:picLocks noChangeAspect="1"/>
          </p:cNvPicPr>
          <p:nvPr/>
        </p:nvPicPr>
        <p:blipFill>
          <a:blip r:embed="rId5"/>
          <a:stretch>
            <a:fillRect/>
          </a:stretch>
        </p:blipFill>
        <p:spPr>
          <a:xfrm>
            <a:off x="522101" y="2101635"/>
            <a:ext cx="10716705" cy="886813"/>
          </a:xfrm>
          <a:prstGeom prst="rect">
            <a:avLst/>
          </a:prstGeom>
        </p:spPr>
      </p:pic>
    </p:spTree>
    <p:extLst>
      <p:ext uri="{BB962C8B-B14F-4D97-AF65-F5344CB8AC3E}">
        <p14:creationId xmlns:p14="http://schemas.microsoft.com/office/powerpoint/2010/main" val="2172505025"/>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6840964-FB6B-41E2-BF48-43A08D8DD7DC}"/>
              </a:ext>
            </a:extLst>
          </p:cNvPr>
          <p:cNvGrpSpPr/>
          <p:nvPr/>
        </p:nvGrpSpPr>
        <p:grpSpPr>
          <a:xfrm>
            <a:off x="612790" y="2276777"/>
            <a:ext cx="442220" cy="442220"/>
            <a:chOff x="682349" y="1739909"/>
            <a:chExt cx="551019" cy="551019"/>
          </a:xfrm>
        </p:grpSpPr>
        <p:sp>
          <p:nvSpPr>
            <p:cNvPr id="2" name="椭圆 1">
              <a:extLst>
                <a:ext uri="{FF2B5EF4-FFF2-40B4-BE49-F238E27FC236}">
                  <a16:creationId xmlns:a16="http://schemas.microsoft.com/office/drawing/2014/main" id="{FE260B26-FF0B-4F34-9806-2819A039235A}"/>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a:extLst>
                <a:ext uri="{FF2B5EF4-FFF2-40B4-BE49-F238E27FC236}">
                  <a16:creationId xmlns:a16="http://schemas.microsoft.com/office/drawing/2014/main" id="{66823BCD-A661-4360-8CCC-A263701FAA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文本框 21">
            <a:extLst>
              <a:ext uri="{FF2B5EF4-FFF2-40B4-BE49-F238E27FC236}">
                <a16:creationId xmlns:a16="http://schemas.microsoft.com/office/drawing/2014/main" id="{238F2CB2-35FC-4A2C-B90C-CFC3B6EFD41C}"/>
              </a:ext>
            </a:extLst>
          </p:cNvPr>
          <p:cNvSpPr txBox="1"/>
          <p:nvPr/>
        </p:nvSpPr>
        <p:spPr>
          <a:xfrm>
            <a:off x="1147987" y="2261767"/>
            <a:ext cx="9896026" cy="892552"/>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用最扎实的实践和最原始的方法来解决一个一直没人解决的问题，也能发好文章</a:t>
            </a:r>
          </a:p>
        </p:txBody>
      </p:sp>
      <p:sp>
        <p:nvSpPr>
          <p:cNvPr id="26" name="矩形 25">
            <a:extLst>
              <a:ext uri="{FF2B5EF4-FFF2-40B4-BE49-F238E27FC236}">
                <a16:creationId xmlns:a16="http://schemas.microsoft.com/office/drawing/2014/main" id="{C23538C0-576D-4578-8135-FDFCC1E55BAE}"/>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FAD8E8D6-9BB6-4A53-BDB2-954063C030AC}"/>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10D09B69-8C92-486A-9170-B7E49C633C37}"/>
              </a:ext>
            </a:extLst>
          </p:cNvPr>
          <p:cNvSpPr/>
          <p:nvPr/>
        </p:nvSpPr>
        <p:spPr>
          <a:xfrm>
            <a:off x="-164077" y="235392"/>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Inspiration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grpSp>
        <p:nvGrpSpPr>
          <p:cNvPr id="30" name="组合 29">
            <a:extLst>
              <a:ext uri="{FF2B5EF4-FFF2-40B4-BE49-F238E27FC236}">
                <a16:creationId xmlns:a16="http://schemas.microsoft.com/office/drawing/2014/main" id="{A3861213-97EA-42D1-A48D-B9BD2784163C}"/>
              </a:ext>
            </a:extLst>
          </p:cNvPr>
          <p:cNvGrpSpPr/>
          <p:nvPr/>
        </p:nvGrpSpPr>
        <p:grpSpPr>
          <a:xfrm>
            <a:off x="612790" y="3461326"/>
            <a:ext cx="442220" cy="442220"/>
            <a:chOff x="682349" y="1739909"/>
            <a:chExt cx="551019" cy="551019"/>
          </a:xfrm>
        </p:grpSpPr>
        <p:sp>
          <p:nvSpPr>
            <p:cNvPr id="31" name="椭圆 30">
              <a:extLst>
                <a:ext uri="{FF2B5EF4-FFF2-40B4-BE49-F238E27FC236}">
                  <a16:creationId xmlns:a16="http://schemas.microsoft.com/office/drawing/2014/main" id="{E9827216-B668-440C-878D-96662027E09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a:extLst>
                <a:ext uri="{FF2B5EF4-FFF2-40B4-BE49-F238E27FC236}">
                  <a16:creationId xmlns:a16="http://schemas.microsoft.com/office/drawing/2014/main" id="{E2CC5C9B-1730-421C-8A60-88E80FF93F46}"/>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3" name="文本框 32">
            <a:extLst>
              <a:ext uri="{FF2B5EF4-FFF2-40B4-BE49-F238E27FC236}">
                <a16:creationId xmlns:a16="http://schemas.microsoft.com/office/drawing/2014/main" id="{09E63449-6349-4953-BF05-0C9211BF70D3}"/>
              </a:ext>
            </a:extLst>
          </p:cNvPr>
          <p:cNvSpPr txBox="1"/>
          <p:nvPr/>
        </p:nvSpPr>
        <p:spPr>
          <a:xfrm>
            <a:off x="1147987" y="3417396"/>
            <a:ext cx="9896027"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在扎实的实践中可以产生更多好的想法</a:t>
            </a:r>
          </a:p>
        </p:txBody>
      </p:sp>
      <p:grpSp>
        <p:nvGrpSpPr>
          <p:cNvPr id="25" name="组合 24">
            <a:extLst>
              <a:ext uri="{FF2B5EF4-FFF2-40B4-BE49-F238E27FC236}">
                <a16:creationId xmlns:a16="http://schemas.microsoft.com/office/drawing/2014/main" id="{1CDBE7C3-67EA-48BB-A99C-B7204A334D7D}"/>
              </a:ext>
            </a:extLst>
          </p:cNvPr>
          <p:cNvGrpSpPr/>
          <p:nvPr/>
        </p:nvGrpSpPr>
        <p:grpSpPr>
          <a:xfrm>
            <a:off x="612789" y="4589410"/>
            <a:ext cx="442220" cy="442220"/>
            <a:chOff x="682349" y="1739909"/>
            <a:chExt cx="551019" cy="551019"/>
          </a:xfrm>
        </p:grpSpPr>
        <p:sp>
          <p:nvSpPr>
            <p:cNvPr id="29" name="椭圆 28">
              <a:extLst>
                <a:ext uri="{FF2B5EF4-FFF2-40B4-BE49-F238E27FC236}">
                  <a16:creationId xmlns:a16="http://schemas.microsoft.com/office/drawing/2014/main" id="{DE49B07C-0852-452E-B4C9-A63BCF766C17}"/>
                </a:ext>
              </a:extLst>
            </p:cNvPr>
            <p:cNvSpPr/>
            <p:nvPr/>
          </p:nvSpPr>
          <p:spPr>
            <a:xfrm>
              <a:off x="682349" y="1739909"/>
              <a:ext cx="551019" cy="551019"/>
            </a:xfrm>
            <a:prstGeom prst="ellipse">
              <a:avLst/>
            </a:prstGeom>
            <a:noFill/>
            <a:ln w="28575">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40EEE1D4-F2DD-4650-9A5C-E2B9F398D949}"/>
                </a:ext>
              </a:extLst>
            </p:cNvPr>
            <p:cNvSpPr/>
            <p:nvPr/>
          </p:nvSpPr>
          <p:spPr>
            <a:xfrm>
              <a:off x="724042" y="1789590"/>
              <a:ext cx="451655" cy="451655"/>
            </a:xfrm>
            <a:prstGeom prst="ellipse">
              <a:avLst/>
            </a:prstGeom>
            <a:noFill/>
            <a:ln w="6350">
              <a:solidFill>
                <a:srgbClr val="00B0F0"/>
              </a:solidFill>
            </a:ln>
            <a:effectLst>
              <a:glow rad="63500">
                <a:srgbClr val="03BC7C">
                  <a:alpha val="40000"/>
                </a:srgbClr>
              </a:glow>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9" name="文本框 38">
            <a:extLst>
              <a:ext uri="{FF2B5EF4-FFF2-40B4-BE49-F238E27FC236}">
                <a16:creationId xmlns:a16="http://schemas.microsoft.com/office/drawing/2014/main" id="{0AE7FC3A-6E6F-4AF1-9C65-49FC23394D17}"/>
              </a:ext>
            </a:extLst>
          </p:cNvPr>
          <p:cNvSpPr txBox="1"/>
          <p:nvPr/>
        </p:nvSpPr>
        <p:spPr>
          <a:xfrm>
            <a:off x="1147986" y="4545480"/>
            <a:ext cx="9896027"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对</a:t>
            </a:r>
            <a:r>
              <a:rPr lang="en-US" altLang="zh-CN" sz="2600" dirty="0" err="1">
                <a:solidFill>
                  <a:schemeClr val="bg1"/>
                </a:solidFill>
                <a:latin typeface="微软雅黑" panose="020B0503020204020204" pitchFamily="34" charset="-122"/>
                <a:ea typeface="微软雅黑" panose="020B0503020204020204" pitchFamily="34" charset="-122"/>
              </a:rPr>
              <a:t>Qemu</a:t>
            </a:r>
            <a:r>
              <a:rPr lang="zh-CN" altLang="en-US" sz="2600" dirty="0">
                <a:solidFill>
                  <a:schemeClr val="bg1"/>
                </a:solidFill>
                <a:latin typeface="微软雅黑" panose="020B0503020204020204" pitchFamily="34" charset="-122"/>
                <a:ea typeface="微软雅黑" panose="020B0503020204020204" pitchFamily="34" charset="-122"/>
              </a:rPr>
              <a:t>项目的深入掌握，促成想法优雅落地</a:t>
            </a:r>
          </a:p>
        </p:txBody>
      </p:sp>
    </p:spTree>
    <p:extLst>
      <p:ext uri="{BB962C8B-B14F-4D97-AF65-F5344CB8AC3E}">
        <p14:creationId xmlns:p14="http://schemas.microsoft.com/office/powerpoint/2010/main" val="18347303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1998" cy="685799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999" y="816998"/>
            <a:ext cx="5224000" cy="5224000"/>
          </a:xfrm>
          <a:prstGeom prst="rect">
            <a:avLst/>
          </a:prstGeom>
          <a:effectLst>
            <a:outerShdw blurRad="50800" dist="76200" dir="5400000" algn="ctr" rotWithShape="0">
              <a:srgbClr val="000000">
                <a:alpha val="64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rcRect r="55218"/>
          <a:stretch>
            <a:fillRect/>
          </a:stretch>
        </p:blipFill>
        <p:spPr>
          <a:xfrm>
            <a:off x="1627542" y="2433199"/>
            <a:ext cx="4271604" cy="2196791"/>
          </a:xfrm>
          <a:prstGeom prst="rect">
            <a:avLst/>
          </a:prstGeom>
        </p:spPr>
      </p:pic>
      <p:sp>
        <p:nvSpPr>
          <p:cNvPr id="12" name="矩形 11">
            <a:extLst>
              <a:ext uri="{FF2B5EF4-FFF2-40B4-BE49-F238E27FC236}">
                <a16:creationId xmlns:a16="http://schemas.microsoft.com/office/drawing/2014/main" id="{CBE4404E-EFEB-4B2E-AAEC-6EEDDEDA9C2D}"/>
              </a:ext>
            </a:extLst>
          </p:cNvPr>
          <p:cNvSpPr/>
          <p:nvPr/>
        </p:nvSpPr>
        <p:spPr>
          <a:xfrm>
            <a:off x="4274035" y="2792981"/>
            <a:ext cx="3784530" cy="923535"/>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80074D21-F346-4737-B087-DAD3A391CF3A}"/>
              </a:ext>
            </a:extLst>
          </p:cNvPr>
          <p:cNvSpPr/>
          <p:nvPr/>
        </p:nvSpPr>
        <p:spPr>
          <a:xfrm>
            <a:off x="4353412" y="2735610"/>
            <a:ext cx="3616571" cy="884185"/>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17FE60F6-262F-4FE1-9A99-0BCBB8FE3CF5}"/>
              </a:ext>
            </a:extLst>
          </p:cNvPr>
          <p:cNvSpPr/>
          <p:nvPr/>
        </p:nvSpPr>
        <p:spPr>
          <a:xfrm>
            <a:off x="4316344" y="2792981"/>
            <a:ext cx="3653639" cy="769441"/>
          </a:xfrm>
          <a:prstGeom prst="rect">
            <a:avLst/>
          </a:prstGeom>
        </p:spPr>
        <p:txBody>
          <a:bodyPr wrap="square">
            <a:spAutoFit/>
          </a:bodyPr>
          <a:lstStyle/>
          <a:p>
            <a:pPr algn="ctr"/>
            <a:r>
              <a:rPr lang="zh-CN" altLang="en-US" sz="4400">
                <a:solidFill>
                  <a:srgbClr val="02E695"/>
                </a:solidFill>
                <a:effectLst>
                  <a:outerShdw blurRad="38100" dist="38100" dir="2700000" algn="tl">
                    <a:srgbClr val="000000">
                      <a:alpha val="43137"/>
                    </a:srgbClr>
                  </a:outerShdw>
                </a:effectLst>
                <a:cs typeface="+mn-ea"/>
                <a:sym typeface="+mn-lt"/>
              </a:rPr>
              <a:t>感 谢 聆 听</a:t>
            </a:r>
            <a:endParaRPr lang="bg-BG" altLang="zh-CN" sz="4400">
              <a:solidFill>
                <a:srgbClr val="02E695"/>
              </a:solidFill>
              <a:effectLst>
                <a:outerShdw blurRad="38100" dist="38100" dir="2700000" algn="tl">
                  <a:srgbClr val="000000">
                    <a:alpha val="43137"/>
                  </a:srgbClr>
                </a:outerShdw>
              </a:effectLst>
              <a:cs typeface="+mn-ea"/>
              <a:sym typeface="+mn-lt"/>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527" y="3611280"/>
            <a:ext cx="3300777" cy="590730"/>
          </a:xfrm>
          <a:prstGeom prst="rect">
            <a:avLst/>
          </a:prstGeom>
        </p:spPr>
      </p:pic>
    </p:spTree>
    <p:extLst>
      <p:ext uri="{BB962C8B-B14F-4D97-AF65-F5344CB8AC3E}">
        <p14:creationId xmlns:p14="http://schemas.microsoft.com/office/powerpoint/2010/main" val="2277930433"/>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10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par>
                          <p:cTn id="11" fill="hold" nodeType="afterGroup">
                            <p:stCondLst>
                              <p:cond delay="2000"/>
                            </p:stCondLst>
                            <p:childTnLst>
                              <p:par>
                                <p:cTn id="12" presetID="16" presetClass="entr" presetSubtype="37"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Vertical)">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2414379" y="1018975"/>
            <a:ext cx="6979003" cy="1996173"/>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Bo Feng</a:t>
            </a:r>
          </a:p>
          <a:p>
            <a:pPr>
              <a:lnSpc>
                <a:spcPct val="130000"/>
              </a:lnSpc>
            </a:pPr>
            <a:r>
              <a:rPr lang="en-US" altLang="zh-CN" sz="2400" dirty="0">
                <a:solidFill>
                  <a:schemeClr val="bg1"/>
                </a:solidFill>
              </a:rPr>
              <a:t>Northeastern University</a:t>
            </a:r>
          </a:p>
          <a:p>
            <a:pPr>
              <a:lnSpc>
                <a:spcPct val="130000"/>
              </a:lnSpc>
            </a:pPr>
            <a:r>
              <a:rPr lang="en-US" altLang="zh-CN" sz="2400" dirty="0">
                <a:solidFill>
                  <a:schemeClr val="bg1"/>
                </a:solidFill>
              </a:rPr>
              <a:t>Advised by Professor Long Lu</a:t>
            </a:r>
          </a:p>
          <a:p>
            <a:pPr>
              <a:lnSpc>
                <a:spcPct val="130000"/>
              </a:lnSpc>
            </a:pPr>
            <a:r>
              <a:rPr lang="zh-CN" altLang="en-US" sz="2400" dirty="0">
                <a:solidFill>
                  <a:schemeClr val="bg1"/>
                </a:solidFill>
              </a:rPr>
              <a:t>研究方向：基于模糊测试的</a:t>
            </a:r>
            <a:r>
              <a:rPr lang="en-US" altLang="zh-CN" sz="2400" dirty="0">
                <a:solidFill>
                  <a:schemeClr val="bg1"/>
                </a:solidFill>
              </a:rPr>
              <a:t>IoT</a:t>
            </a:r>
            <a:r>
              <a:rPr lang="zh-CN" altLang="en-US" sz="2400" dirty="0">
                <a:solidFill>
                  <a:schemeClr val="bg1"/>
                </a:solidFill>
              </a:rPr>
              <a:t>固件漏洞自动挖掘</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EC4503B0-4497-4FB4-8DBB-4B02B21C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62" y="3163927"/>
            <a:ext cx="10989325" cy="3668744"/>
          </a:xfrm>
          <a:prstGeom prst="rect">
            <a:avLst/>
          </a:prstGeom>
        </p:spPr>
      </p:pic>
      <p:pic>
        <p:nvPicPr>
          <p:cNvPr id="7" name="图片 6">
            <a:extLst>
              <a:ext uri="{FF2B5EF4-FFF2-40B4-BE49-F238E27FC236}">
                <a16:creationId xmlns:a16="http://schemas.microsoft.com/office/drawing/2014/main" id="{F366E579-D0F3-4B0A-81A3-E3F176D16BC8}"/>
              </a:ext>
            </a:extLst>
          </p:cNvPr>
          <p:cNvPicPr>
            <a:picLocks noChangeAspect="1"/>
          </p:cNvPicPr>
          <p:nvPr/>
        </p:nvPicPr>
        <p:blipFill>
          <a:blip r:embed="rId4"/>
          <a:stretch>
            <a:fillRect/>
          </a:stretch>
        </p:blipFill>
        <p:spPr>
          <a:xfrm>
            <a:off x="466162" y="1063370"/>
            <a:ext cx="1685246" cy="1924829"/>
          </a:xfrm>
          <a:prstGeom prst="rect">
            <a:avLst/>
          </a:prstGeom>
        </p:spPr>
      </p:pic>
    </p:spTree>
    <p:extLst>
      <p:ext uri="{BB962C8B-B14F-4D97-AF65-F5344CB8AC3E}">
        <p14:creationId xmlns:p14="http://schemas.microsoft.com/office/powerpoint/2010/main" val="2412621239"/>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445077" y="3222079"/>
            <a:ext cx="4744380" cy="2476305"/>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Long Lu</a:t>
            </a:r>
          </a:p>
          <a:p>
            <a:pPr>
              <a:lnSpc>
                <a:spcPct val="130000"/>
              </a:lnSpc>
            </a:pPr>
            <a:r>
              <a:rPr lang="en-US" altLang="zh-CN" sz="2400" dirty="0">
                <a:solidFill>
                  <a:schemeClr val="bg1"/>
                </a:solidFill>
              </a:rPr>
              <a:t>Northeastern University</a:t>
            </a:r>
          </a:p>
          <a:p>
            <a:pPr>
              <a:lnSpc>
                <a:spcPct val="130000"/>
              </a:lnSpc>
            </a:pPr>
            <a:r>
              <a:rPr lang="en-US" altLang="zh-CN" sz="2400" dirty="0">
                <a:solidFill>
                  <a:schemeClr val="bg1"/>
                </a:solidFill>
              </a:rPr>
              <a:t>Associate Professor</a:t>
            </a:r>
          </a:p>
          <a:p>
            <a:pPr>
              <a:lnSpc>
                <a:spcPct val="130000"/>
              </a:lnSpc>
            </a:pPr>
            <a:r>
              <a:rPr lang="zh-CN" altLang="en-US" sz="2400" dirty="0">
                <a:solidFill>
                  <a:schemeClr val="bg1"/>
                </a:solidFill>
              </a:rPr>
              <a:t>研究方向：</a:t>
            </a:r>
            <a:r>
              <a:rPr lang="en-US" altLang="zh-CN" sz="2400" dirty="0">
                <a:solidFill>
                  <a:schemeClr val="bg1"/>
                </a:solidFill>
              </a:rPr>
              <a:t>OS/</a:t>
            </a:r>
            <a:r>
              <a:rPr lang="zh-CN" altLang="en-US" sz="2400" dirty="0">
                <a:solidFill>
                  <a:schemeClr val="bg1"/>
                </a:solidFill>
              </a:rPr>
              <a:t>软件</a:t>
            </a:r>
            <a:r>
              <a:rPr lang="en-US" altLang="zh-CN" sz="2400" dirty="0">
                <a:solidFill>
                  <a:schemeClr val="bg1"/>
                </a:solidFill>
              </a:rPr>
              <a:t>/</a:t>
            </a:r>
            <a:r>
              <a:rPr lang="zh-CN" altLang="en-US" sz="2400" dirty="0">
                <a:solidFill>
                  <a:schemeClr val="bg1"/>
                </a:solidFill>
              </a:rPr>
              <a:t>编译器安全；</a:t>
            </a:r>
            <a:r>
              <a:rPr lang="en-US" altLang="zh-CN" sz="2400" dirty="0">
                <a:solidFill>
                  <a:schemeClr val="bg1"/>
                </a:solidFill>
              </a:rPr>
              <a:t>IoT</a:t>
            </a:r>
            <a:r>
              <a:rPr lang="zh-CN" altLang="en-US" sz="2400" dirty="0">
                <a:solidFill>
                  <a:schemeClr val="bg1"/>
                </a:solidFill>
              </a:rPr>
              <a:t>和移动安全</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Long Lu">
            <a:extLst>
              <a:ext uri="{FF2B5EF4-FFF2-40B4-BE49-F238E27FC236}">
                <a16:creationId xmlns:a16="http://schemas.microsoft.com/office/drawing/2014/main" id="{5047530E-DF2A-47F2-91BB-297CA3AA3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01" y="1176657"/>
            <a:ext cx="1738961" cy="173896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09149FC-FAB0-4694-BB53-6D839ACF855B}"/>
              </a:ext>
            </a:extLst>
          </p:cNvPr>
          <p:cNvPicPr>
            <a:picLocks noChangeAspect="1"/>
          </p:cNvPicPr>
          <p:nvPr/>
        </p:nvPicPr>
        <p:blipFill>
          <a:blip r:embed="rId4"/>
          <a:stretch>
            <a:fillRect/>
          </a:stretch>
        </p:blipFill>
        <p:spPr>
          <a:xfrm>
            <a:off x="6609275" y="363926"/>
            <a:ext cx="5137648" cy="6130148"/>
          </a:xfrm>
          <a:prstGeom prst="rect">
            <a:avLst/>
          </a:prstGeom>
        </p:spPr>
      </p:pic>
    </p:spTree>
    <p:extLst>
      <p:ext uri="{BB962C8B-B14F-4D97-AF65-F5344CB8AC3E}">
        <p14:creationId xmlns:p14="http://schemas.microsoft.com/office/powerpoint/2010/main" val="975384174"/>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594410" y="3367980"/>
            <a:ext cx="4565155" cy="2476305"/>
          </a:xfrm>
          <a:prstGeom prst="rect">
            <a:avLst/>
          </a:prstGeom>
          <a:noFill/>
        </p:spPr>
        <p:txBody>
          <a:bodyPr wrap="square" lIns="121908" tIns="60953" rIns="121908" bIns="60953" rtlCol="0">
            <a:spAutoFit/>
          </a:bodyPr>
          <a:lstStyle/>
          <a:p>
            <a:pPr>
              <a:lnSpc>
                <a:spcPct val="130000"/>
              </a:lnSpc>
            </a:pPr>
            <a:r>
              <a:rPr lang="en-US" altLang="zh-CN" sz="2400" dirty="0" err="1">
                <a:solidFill>
                  <a:schemeClr val="bg1"/>
                </a:solidFill>
              </a:rPr>
              <a:t>Engin</a:t>
            </a:r>
            <a:r>
              <a:rPr lang="en-US" altLang="zh-CN" sz="2400" dirty="0">
                <a:solidFill>
                  <a:schemeClr val="bg1"/>
                </a:solidFill>
              </a:rPr>
              <a:t> </a:t>
            </a:r>
            <a:r>
              <a:rPr lang="en-US" altLang="zh-CN" sz="2400" dirty="0" err="1">
                <a:solidFill>
                  <a:schemeClr val="bg1"/>
                </a:solidFill>
              </a:rPr>
              <a:t>Kirda</a:t>
            </a:r>
            <a:endParaRPr lang="en-US" altLang="zh-CN" sz="2400" dirty="0">
              <a:solidFill>
                <a:schemeClr val="bg1"/>
              </a:solidFill>
            </a:endParaRPr>
          </a:p>
          <a:p>
            <a:pPr>
              <a:lnSpc>
                <a:spcPct val="130000"/>
              </a:lnSpc>
            </a:pPr>
            <a:r>
              <a:rPr lang="en-US" altLang="zh-CN" sz="2400" dirty="0">
                <a:solidFill>
                  <a:schemeClr val="bg1"/>
                </a:solidFill>
              </a:rPr>
              <a:t>Northeastern University</a:t>
            </a:r>
          </a:p>
          <a:p>
            <a:pPr>
              <a:lnSpc>
                <a:spcPct val="130000"/>
              </a:lnSpc>
            </a:pPr>
            <a:r>
              <a:rPr lang="en-US" altLang="zh-CN" sz="2400" dirty="0">
                <a:solidFill>
                  <a:schemeClr val="bg1"/>
                </a:solidFill>
              </a:rPr>
              <a:t>Professor</a:t>
            </a:r>
          </a:p>
          <a:p>
            <a:pPr>
              <a:lnSpc>
                <a:spcPct val="130000"/>
              </a:lnSpc>
            </a:pPr>
            <a:r>
              <a:rPr lang="zh-CN" altLang="en-US" sz="2400" dirty="0">
                <a:solidFill>
                  <a:schemeClr val="bg1"/>
                </a:solidFill>
              </a:rPr>
              <a:t>研究方向：恶意软件检测和分析、</a:t>
            </a:r>
            <a:r>
              <a:rPr lang="en-US" altLang="zh-CN" sz="2400" dirty="0">
                <a:solidFill>
                  <a:schemeClr val="bg1"/>
                </a:solidFill>
              </a:rPr>
              <a:t>web</a:t>
            </a:r>
            <a:r>
              <a:rPr lang="zh-CN" altLang="en-US" sz="2400" dirty="0">
                <a:solidFill>
                  <a:schemeClr val="bg1"/>
                </a:solidFill>
              </a:rPr>
              <a:t>应用安全、社交网络安全</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a:extLst>
              <a:ext uri="{FF2B5EF4-FFF2-40B4-BE49-F238E27FC236}">
                <a16:creationId xmlns:a16="http://schemas.microsoft.com/office/drawing/2014/main" id="{DDE313F6-29D7-4A02-8D0D-20502A501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25" y="1198388"/>
            <a:ext cx="14287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1C70995-819B-408C-B833-ADECBFF529E2}"/>
              </a:ext>
            </a:extLst>
          </p:cNvPr>
          <p:cNvPicPr>
            <a:picLocks noChangeAspect="1"/>
          </p:cNvPicPr>
          <p:nvPr/>
        </p:nvPicPr>
        <p:blipFill>
          <a:blip r:embed="rId4"/>
          <a:stretch>
            <a:fillRect/>
          </a:stretch>
        </p:blipFill>
        <p:spPr>
          <a:xfrm>
            <a:off x="5699340" y="283376"/>
            <a:ext cx="6006200" cy="6382763"/>
          </a:xfrm>
          <a:prstGeom prst="rect">
            <a:avLst/>
          </a:prstGeom>
        </p:spPr>
      </p:pic>
    </p:spTree>
    <p:extLst>
      <p:ext uri="{BB962C8B-B14F-4D97-AF65-F5344CB8AC3E}">
        <p14:creationId xmlns:p14="http://schemas.microsoft.com/office/powerpoint/2010/main" val="2100232900"/>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2C87B96-CE47-4150-B76A-06C329A4C48D}"/>
              </a:ext>
            </a:extLst>
          </p:cNvPr>
          <p:cNvSpPr/>
          <p:nvPr/>
        </p:nvSpPr>
        <p:spPr>
          <a:xfrm>
            <a:off x="231777" y="259242"/>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E740302D-663D-4BAB-A8D9-2FDDA12DF9C8}"/>
              </a:ext>
            </a:extLst>
          </p:cNvPr>
          <p:cNvSpPr/>
          <p:nvPr/>
        </p:nvSpPr>
        <p:spPr>
          <a:xfrm>
            <a:off x="176215" y="186216"/>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AE71B80F-5128-4771-8482-9F84C7C20C1A}"/>
              </a:ext>
            </a:extLst>
          </p:cNvPr>
          <p:cNvSpPr/>
          <p:nvPr/>
        </p:nvSpPr>
        <p:spPr>
          <a:xfrm>
            <a:off x="-164077" y="283376"/>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Author Team</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sp>
        <p:nvSpPr>
          <p:cNvPr id="22" name="TextBox 145">
            <a:extLst>
              <a:ext uri="{FF2B5EF4-FFF2-40B4-BE49-F238E27FC236}">
                <a16:creationId xmlns:a16="http://schemas.microsoft.com/office/drawing/2014/main" id="{845313A3-BBE2-476A-9CBF-5C1C4EF6F575}"/>
              </a:ext>
            </a:extLst>
          </p:cNvPr>
          <p:cNvSpPr txBox="1"/>
          <p:nvPr/>
        </p:nvSpPr>
        <p:spPr>
          <a:xfrm>
            <a:off x="339767" y="3367980"/>
            <a:ext cx="4565155" cy="2476305"/>
          </a:xfrm>
          <a:prstGeom prst="rect">
            <a:avLst/>
          </a:prstGeom>
          <a:noFill/>
        </p:spPr>
        <p:txBody>
          <a:bodyPr wrap="square" lIns="121908" tIns="60953" rIns="121908" bIns="60953" rtlCol="0">
            <a:spAutoFit/>
          </a:bodyPr>
          <a:lstStyle/>
          <a:p>
            <a:pPr>
              <a:lnSpc>
                <a:spcPct val="130000"/>
              </a:lnSpc>
            </a:pPr>
            <a:r>
              <a:rPr lang="en-US" altLang="zh-CN" sz="2400" dirty="0">
                <a:solidFill>
                  <a:schemeClr val="bg1"/>
                </a:solidFill>
              </a:rPr>
              <a:t>William Robertson</a:t>
            </a:r>
          </a:p>
          <a:p>
            <a:pPr>
              <a:lnSpc>
                <a:spcPct val="130000"/>
              </a:lnSpc>
            </a:pPr>
            <a:r>
              <a:rPr lang="en-US" altLang="zh-CN" sz="2400" dirty="0">
                <a:solidFill>
                  <a:schemeClr val="bg1"/>
                </a:solidFill>
              </a:rPr>
              <a:t>Northeastern University</a:t>
            </a:r>
          </a:p>
          <a:p>
            <a:pPr>
              <a:lnSpc>
                <a:spcPct val="130000"/>
              </a:lnSpc>
            </a:pPr>
            <a:r>
              <a:rPr lang="en-US" altLang="zh-CN" sz="2400" dirty="0">
                <a:solidFill>
                  <a:schemeClr val="bg1"/>
                </a:solidFill>
              </a:rPr>
              <a:t>Associate Professor</a:t>
            </a:r>
          </a:p>
          <a:p>
            <a:pPr>
              <a:lnSpc>
                <a:spcPct val="130000"/>
              </a:lnSpc>
            </a:pPr>
            <a:r>
              <a:rPr lang="zh-CN" altLang="en-US" sz="2400" dirty="0">
                <a:solidFill>
                  <a:schemeClr val="bg1"/>
                </a:solidFill>
              </a:rPr>
              <a:t>研究方向：恶意软件检测和分析、内核安全、入侵检测</a:t>
            </a:r>
            <a:endParaRPr lang="en-US" altLang="zh-CN" sz="2400" dirty="0">
              <a:solidFill>
                <a:schemeClr val="bg1"/>
              </a:solidFill>
            </a:endParaRPr>
          </a:p>
        </p:txBody>
      </p:sp>
      <p:sp>
        <p:nvSpPr>
          <p:cNvPr id="2" name="AutoShape 2" descr="Bo Feng">
            <a:extLst>
              <a:ext uri="{FF2B5EF4-FFF2-40B4-BE49-F238E27FC236}">
                <a16:creationId xmlns:a16="http://schemas.microsoft.com/office/drawing/2014/main" id="{534BEEAB-EBCC-4AAF-9C1D-9FD8AA962A79}"/>
              </a:ext>
            </a:extLst>
          </p:cNvPr>
          <p:cNvSpPr>
            <a:spLocks noChangeAspect="1" noChangeArrowheads="1"/>
          </p:cNvSpPr>
          <p:nvPr/>
        </p:nvSpPr>
        <p:spPr bwMode="auto">
          <a:xfrm>
            <a:off x="1003985" y="1462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a:extLst>
              <a:ext uri="{FF2B5EF4-FFF2-40B4-BE49-F238E27FC236}">
                <a16:creationId xmlns:a16="http://schemas.microsoft.com/office/drawing/2014/main" id="{86634144-1FD1-4001-A8E8-3C1D69D8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60" y="1198388"/>
            <a:ext cx="14287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734CFFD-A4F7-4EEB-B085-7F31EB34930F}"/>
              </a:ext>
            </a:extLst>
          </p:cNvPr>
          <p:cNvPicPr>
            <a:picLocks noChangeAspect="1"/>
          </p:cNvPicPr>
          <p:nvPr/>
        </p:nvPicPr>
        <p:blipFill>
          <a:blip r:embed="rId4"/>
          <a:stretch>
            <a:fillRect/>
          </a:stretch>
        </p:blipFill>
        <p:spPr>
          <a:xfrm>
            <a:off x="6398630" y="870196"/>
            <a:ext cx="4533900" cy="5334000"/>
          </a:xfrm>
          <a:prstGeom prst="rect">
            <a:avLst/>
          </a:prstGeom>
        </p:spPr>
      </p:pic>
    </p:spTree>
    <p:extLst>
      <p:ext uri="{BB962C8B-B14F-4D97-AF65-F5344CB8AC3E}">
        <p14:creationId xmlns:p14="http://schemas.microsoft.com/office/powerpoint/2010/main" val="1019901187"/>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p15="http://schemas.microsoft.com/office/powerpoint/2012/main"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3" y="1341712"/>
            <a:ext cx="4396740" cy="43967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r="55218"/>
          <a:stretch>
            <a:fillRect/>
          </a:stretch>
        </p:blipFill>
        <p:spPr>
          <a:xfrm>
            <a:off x="1434502" y="2544959"/>
            <a:ext cx="4271604" cy="219679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26" y="2985874"/>
            <a:ext cx="3244479" cy="1570107"/>
          </a:xfrm>
          <a:prstGeom prst="rect">
            <a:avLst/>
          </a:prstGeom>
        </p:spPr>
      </p:pic>
      <p:sp>
        <p:nvSpPr>
          <p:cNvPr id="8" name="矩形 7">
            <a:extLst>
              <a:ext uri="{FF2B5EF4-FFF2-40B4-BE49-F238E27FC236}">
                <a16:creationId xmlns:a16="http://schemas.microsoft.com/office/drawing/2014/main" id="{CBE4404E-EFEB-4B2E-AAEC-6EEDDEDA9C2D}"/>
              </a:ext>
            </a:extLst>
          </p:cNvPr>
          <p:cNvSpPr/>
          <p:nvPr/>
        </p:nvSpPr>
        <p:spPr>
          <a:xfrm>
            <a:off x="4627951" y="3130921"/>
            <a:ext cx="3068416" cy="610954"/>
          </a:xfrm>
          <a:prstGeom prst="rect">
            <a:avLst/>
          </a:prstGeom>
          <a:noFill/>
          <a:ln w="3175">
            <a:solidFill>
              <a:srgbClr val="1E48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80074D21-F346-4737-B087-DAD3A391CF3A}"/>
              </a:ext>
            </a:extLst>
          </p:cNvPr>
          <p:cNvSpPr/>
          <p:nvPr/>
        </p:nvSpPr>
        <p:spPr>
          <a:xfrm>
            <a:off x="4572389" y="3057895"/>
            <a:ext cx="2973057" cy="585460"/>
          </a:xfrm>
          <a:prstGeom prst="rect">
            <a:avLst/>
          </a:prstGeom>
          <a:solidFill>
            <a:srgbClr val="22242A">
              <a:alpha val="48000"/>
            </a:srgbClr>
          </a:solidFill>
          <a:ln w="3175">
            <a:solidFill>
              <a:srgbClr val="02E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7FE60F6-262F-4FE1-9A99-0BCBB8FE3CF5}"/>
              </a:ext>
            </a:extLst>
          </p:cNvPr>
          <p:cNvSpPr/>
          <p:nvPr/>
        </p:nvSpPr>
        <p:spPr>
          <a:xfrm>
            <a:off x="4232097" y="3066537"/>
            <a:ext cx="3653639" cy="523220"/>
          </a:xfrm>
          <a:prstGeom prst="rect">
            <a:avLst/>
          </a:prstGeom>
        </p:spPr>
        <p:txBody>
          <a:bodyPr wrap="square">
            <a:spAutoFit/>
          </a:bodyPr>
          <a:lstStyle/>
          <a:p>
            <a:pPr algn="ctr"/>
            <a:r>
              <a:rPr lang="en-US" altLang="zh-CN" sz="2800" dirty="0">
                <a:solidFill>
                  <a:srgbClr val="02E695"/>
                </a:solidFill>
                <a:effectLst>
                  <a:outerShdw blurRad="38100" dist="38100" dir="2700000" algn="tl">
                    <a:srgbClr val="000000">
                      <a:alpha val="43137"/>
                    </a:srgbClr>
                  </a:outerShdw>
                </a:effectLst>
                <a:cs typeface="+mn-ea"/>
                <a:sym typeface="+mn-lt"/>
              </a:rPr>
              <a:t>Motivation</a:t>
            </a:r>
            <a:endParaRPr lang="bg-BG" altLang="zh-CN" sz="2800" dirty="0">
              <a:solidFill>
                <a:srgbClr val="02E695"/>
              </a:solidFill>
              <a:effectLst>
                <a:outerShdw blurRad="38100" dist="38100" dir="2700000" algn="tl">
                  <a:srgbClr val="000000">
                    <a:alpha val="43137"/>
                  </a:srgbClr>
                </a:outerShdw>
              </a:effectLst>
              <a:cs typeface="+mn-ea"/>
              <a:sym typeface="+mn-lt"/>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167" y="3664370"/>
            <a:ext cx="3300777" cy="590730"/>
          </a:xfrm>
          <a:prstGeom prst="rect">
            <a:avLst/>
          </a:prstGeom>
        </p:spPr>
      </p:pic>
    </p:spTree>
    <p:extLst>
      <p:ext uri="{BB962C8B-B14F-4D97-AF65-F5344CB8AC3E}">
        <p14:creationId xmlns:p14="http://schemas.microsoft.com/office/powerpoint/2010/main" val="954191328"/>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p15="http://schemas.microsoft.com/office/powerpoint/2012/main">
      <p:transition spd="slow" advClick="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 name="ISPRING_PRESENTATION_TITLE" val="28科技总结"/>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2242A"/>
        </a:solidFill>
        <a:ln w="3175">
          <a:solidFill>
            <a:srgbClr val="02E695"/>
          </a:solidFill>
        </a:ln>
      </a:spPr>
      <a:bodyPr rtlCol="0" anchor="ctr"/>
      <a:lstStyle>
        <a:defPPr algn="ctr">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9814</TotalTime>
  <Words>3059</Words>
  <Application>Microsoft Office PowerPoint</Application>
  <PresentationFormat>宽屏</PresentationFormat>
  <Paragraphs>326</Paragraphs>
  <Slides>41</Slides>
  <Notes>41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Nexa Light</vt:lpstr>
      <vt:lpstr>等线</vt:lpstr>
      <vt:lpstr>Microsoft YaHei</vt:lpstr>
      <vt:lpstr>Microsoft YaHei</vt:lpstr>
      <vt:lpstr>Arial</vt:lpstr>
      <vt:lpstr>Calibri</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Caroulder</cp:lastModifiedBy>
  <cp:revision>555</cp:revision>
  <dcterms:created xsi:type="dcterms:W3CDTF">2017-12-15T10:21:06Z</dcterms:created>
  <dcterms:modified xsi:type="dcterms:W3CDTF">2022-02-28T03:33:29Z</dcterms:modified>
</cp:coreProperties>
</file>